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Сравнительный анализ успеваемости</a:t>
            </a:r>
            <a:endParaRPr lang="ru-RU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в области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Математика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0.99780000000000002</c:v>
                </c:pt>
                <c:pt idx="1">
                  <c:v>0.98949999999999994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Показатель в округе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Математика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0.99909999999999999</c:v>
                </c:pt>
                <c:pt idx="1">
                  <c:v>0.99199999999999999</c:v>
                </c:pt>
              </c:numCache>
            </c:numRef>
          </c:val>
        </c:ser>
        <c:dLbls/>
        <c:gapWidth val="75"/>
        <c:shape val="cylinder"/>
        <c:axId val="44796160"/>
        <c:axId val="44777472"/>
        <c:axId val="0"/>
      </c:bar3DChart>
      <c:catAx>
        <c:axId val="44796160"/>
        <c:scaling>
          <c:orientation val="minMax"/>
        </c:scaling>
        <c:axPos val="b"/>
        <c:majorTickMark val="none"/>
        <c:tickLblPos val="nextTo"/>
        <c:crossAx val="44777472"/>
        <c:crosses val="autoZero"/>
        <c:auto val="1"/>
        <c:lblAlgn val="ctr"/>
        <c:lblOffset val="100"/>
      </c:catAx>
      <c:valAx>
        <c:axId val="44777472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44796160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Сравнительный анализ доли обучающихся, выполнивших работу на «4» и «5»</a:t>
            </a:r>
            <a:endParaRPr lang="ru-RU" dirty="0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в области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Математика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0.76400000000000012</c:v>
                </c:pt>
                <c:pt idx="1">
                  <c:v>0.54300000000000004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Показатель в округе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Русский язык</c:v>
                </c:pt>
                <c:pt idx="1">
                  <c:v>Математика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0.80010000000000003</c:v>
                </c:pt>
                <c:pt idx="1">
                  <c:v>0.6160000000000001</c:v>
                </c:pt>
              </c:numCache>
            </c:numRef>
          </c:val>
        </c:ser>
        <c:dLbls/>
        <c:gapWidth val="75"/>
        <c:shape val="cylinder"/>
        <c:axId val="69152768"/>
        <c:axId val="69154304"/>
        <c:axId val="0"/>
      </c:bar3DChart>
      <c:catAx>
        <c:axId val="69152768"/>
        <c:scaling>
          <c:orientation val="minMax"/>
        </c:scaling>
        <c:axPos val="b"/>
        <c:majorTickMark val="none"/>
        <c:tickLblPos val="nextTo"/>
        <c:crossAx val="69154304"/>
        <c:crosses val="autoZero"/>
        <c:auto val="1"/>
        <c:lblAlgn val="ctr"/>
        <c:lblOffset val="100"/>
      </c:catAx>
      <c:valAx>
        <c:axId val="69154304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69152768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6754-9D65-4269-AB61-637C76789C22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7DF5B-4435-4B42-BBE3-A4BD18EA2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111012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1A250-E83E-4D31-BAEA-22D96B900C69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AF5CD-2AF2-4754-B6CF-3E5C213372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836343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2165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18044-AEBC-4F02-B71F-B7DECB4E1DC8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EE718-145E-4424-A719-A726CC932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0163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36807-6409-426B-9AF2-C1162B174D5D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A60DA-C76D-4E0F-A282-7D520EEF5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4811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CD0B0-E174-43CF-BC1B-B63A746CB25D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3891D-E2A9-45B6-9130-F4946B3FF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3154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2BE95-5228-4103-BA3E-959F34C8C2E2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88B9D-424F-4F8A-8732-34539284F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2910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52BD-133C-430B-A207-E31E5200C830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AAF-0FC1-46DC-9B6E-A9DD052EC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0090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B909D-6880-41E4-AC9A-D3714E6B3BFE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FD6AB-ABEC-4776-A94E-419F54796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1083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7281D-DB96-4906-9E9E-A8967DE75CA0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2D860-35B3-4FF8-B964-9DC2A067B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1495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4A3C3-B1B9-4F30-8233-01E940D60835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D97E3-9458-436C-8DC6-F8F281123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0364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9D0B6-9CDF-45FB-8197-62815D543F28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8F9EE-0976-4270-A7EF-1F5A5DBB7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756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926AE-368F-4E90-84AE-BA2613828296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9DFEF-7E61-4199-90A0-9653D0D1E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8386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0A038-4A65-43FD-9BDF-EC717A11963F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D2F69-DD31-4B42-8C35-262C1E580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538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2AC8D-3997-4682-B2E4-D7F3E3873AD6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80F5B-951E-479A-A2BA-C6BA440EA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9124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F65F5-3DB8-4EC7-A252-452CD2529C84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0A72F-F871-49DA-9DE7-F7690F2BE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0830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53FDF-9FE8-4B7D-9127-7B99BF76E432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3B568-0E8F-4B75-835F-7B6BB1A7B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5054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128B4-0C11-4FF9-BD2E-6AE7390ABF9E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AC777-4993-46A8-9606-18050B948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824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17585-0D87-4F88-A1C2-336849B8C1B9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5D407-D17D-41DA-92AC-AEB46E876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454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44C68-510C-4946-BF32-0A57986B53E8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54FA2-2873-4A93-A254-4C8E31C71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401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9E029-D82F-47FF-A99C-FD8263697EA3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E1D7C-8A4E-4ACE-BE1A-6349D3FF7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9074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D8A1E-036D-4376-8293-F71EB0BBC8B0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CD433-471F-4EC7-8B86-458309F03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673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9768-05AA-4135-BAFD-D90BC39ED8C6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416E7-282E-4B55-A803-C21044F72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084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E02E6-C06F-4EC5-8EC2-0E63EE6A6242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F3E04-8F42-4C0C-9065-6CC29F2BF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9503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97920-570F-475F-982E-40FDF564CA22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8E257-E62C-488B-AB84-9F858F2FE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477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7" descr="3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47577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BE2004-EC42-4CEE-897A-E2168DC7B8C4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DF6A53-27E1-40CB-894C-253D3E1C9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7" descr="4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6A6907-4B0C-4F9D-A104-2434979B6B8B}" type="datetime1">
              <a:rPr lang="ru-RU" smtClean="0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Муниципальное бюджетное учреждение "Старооскольский центр оценки качества образования"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E6FD7D-5D71-4557-9E30-4494EAA9E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6807671" cy="1678632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b="1" dirty="0" smtClean="0">
                <a:latin typeface="Cambria" panose="02040503050406030204" pitchFamily="18" charset="0"/>
              </a:rPr>
              <a:t>Мониторинговое исследование учебных достижений обучающихся 10-х классов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31032" y="34957"/>
            <a:ext cx="8712968" cy="3651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</a:t>
            </a:r>
          </a:p>
          <a:p>
            <a:pPr>
              <a:defRPr/>
            </a:pPr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"Старооскольский центр оценки качества образования"</a:t>
            </a:r>
            <a:endParaRPr lang="ru-RU" sz="1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339752" y="5517232"/>
            <a:ext cx="6400800" cy="913656"/>
          </a:xfrm>
        </p:spPr>
        <p:txBody>
          <a:bodyPr/>
          <a:lstStyle/>
          <a:p>
            <a:pPr algn="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Зиборова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 Е.В.,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методист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МБУ «СЦОКО»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sz="4000" dirty="0" smtClean="0">
                <a:latin typeface="Cambria" panose="02040503050406030204" pitchFamily="18" charset="0"/>
                <a:cs typeface="David" panose="020E0502060401010101" pitchFamily="34" charset="-79"/>
              </a:rPr>
              <a:t>Нормативно-правовая основа проведения мониторинга</a:t>
            </a:r>
            <a:endParaRPr lang="ru-RU" sz="4000" dirty="0">
              <a:latin typeface="Cambria" panose="02040503050406030204" pitchFamily="18" charset="0"/>
              <a:cs typeface="David" panose="020E0502060401010101" pitchFamily="34" charset="-79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>
          <a:xfrm>
            <a:off x="467544" y="1988840"/>
            <a:ext cx="7920880" cy="4525963"/>
          </a:xfrm>
        </p:spPr>
        <p:txBody>
          <a:bodyPr rtlCol="0">
            <a:normAutofit lnSpcReduction="1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Подпрограмма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«Развитие региональной системы оценки качества образования» долгосрочной целевой программы «Развитие образования Белгородской области на 2011-2015 годы»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Приказ департамента образования Белгородской области от 24 октября 2013 года № 2649 «О проведении мониторингового исследования учебных достижений обучающихся 10-х классов общеобразовательных учреждений области по русскому языку и математике в 2013 году»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Приказ управления образования администрации Старооскольского городского округа от 18 ноября 2013 года №1874 «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О проведении мониторингового исследования учебных достижений обучающихся 10-х классов общеобразовательных учреждений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Старооскольского городского округа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по русскому языку 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rPr>
              <a:t>математике»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547664" y="116632"/>
            <a:ext cx="6128320" cy="365125"/>
          </a:xfrm>
        </p:spPr>
        <p:txBody>
          <a:bodyPr vert="horz" lIns="91440" tIns="45720" rIns="91440" bIns="4572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</a:t>
            </a:r>
            <a:endParaRPr lang="ru-RU" sz="1600" b="1" spc="50" dirty="0" smtClean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6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Старооскольский центр оценки качества образования"</a:t>
            </a:r>
          </a:p>
        </p:txBody>
      </p:sp>
      <p:sp>
        <p:nvSpPr>
          <p:cNvPr id="4100" name="Подзаголовок 2"/>
          <p:cNvSpPr txBox="1">
            <a:spLocks/>
          </p:cNvSpPr>
          <p:nvPr/>
        </p:nvSpPr>
        <p:spPr bwMode="auto">
          <a:xfrm>
            <a:off x="7215188" y="5286375"/>
            <a:ext cx="1285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МБУ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«СЦОКО»</a:t>
            </a:r>
            <a:endParaRPr lang="ru-RU" altLang="ru-RU" sz="20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2"/>
          <p:cNvSpPr txBox="1">
            <a:spLocks/>
          </p:cNvSpPr>
          <p:nvPr/>
        </p:nvSpPr>
        <p:spPr>
          <a:xfrm>
            <a:off x="1043608" y="116632"/>
            <a:ext cx="724143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</a:t>
            </a:r>
          </a:p>
          <a:p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"Старооскольский центр оценки качества образования"</a:t>
            </a:r>
            <a:endParaRPr lang="ru-RU" sz="1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Дата проведения мониторингового исследования: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27 ноября 2013 года – математика,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28 ноября 2013 года – русский язык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Работа проводится на третьем уроке </a:t>
            </a:r>
            <a:r>
              <a:rPr lang="en-US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I</a:t>
            </a: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 смены. 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Кабинеты располагаются на одном этаже, в одном крыле.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Длительность тестирования – 45 минут.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В классе присутствуют 2 ассистента.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ru-RU" alt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Constantia" panose="02030602050306030303" pitchFamily="18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Проверка работ проводится муниципальной предметной комиссией 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29 ноября, 2 декабря – проверка работ по математике,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2-3 декабря – проверка работ по русскому языку.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ru-RU" alt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7215188" y="5286375"/>
            <a:ext cx="1285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МБУ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«СЦОКО»</a:t>
            </a:r>
            <a:endParaRPr lang="ru-RU" altLang="ru-RU" sz="20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1534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Пакет документов.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1. Приказ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общеобразовательного учреждения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о проведении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мониторингового исследования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2. Список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отсутствующих в день проведения,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заверенный руководителем ОУ.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3. Работы обучающихся, сформированные по классам и оформленные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anose="02030602050306030303" pitchFamily="18" charset="0"/>
              </a:rPr>
              <a:t>сопроводительным бланком:</a:t>
            </a:r>
          </a:p>
          <a:p>
            <a:pPr marL="0" indent="0">
              <a:buNone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Нижний колонтитул 2"/>
          <p:cNvSpPr txBox="1">
            <a:spLocks/>
          </p:cNvSpPr>
          <p:nvPr/>
        </p:nvSpPr>
        <p:spPr>
          <a:xfrm>
            <a:off x="1043608" y="116632"/>
            <a:ext cx="724143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</a:t>
            </a:r>
          </a:p>
          <a:p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"Старооскольский центр оценки качества образования"</a:t>
            </a:r>
            <a:endParaRPr lang="ru-RU" sz="1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7215188" y="5286375"/>
            <a:ext cx="1285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МБУ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«СЦОКО»</a:t>
            </a:r>
            <a:endParaRPr lang="ru-RU" altLang="ru-RU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14480" y="4000504"/>
            <a:ext cx="5112568" cy="23762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71463"/>
            <a:r>
              <a:rPr lang="ru-RU" sz="2400" dirty="0" smtClean="0">
                <a:latin typeface="Cambria" panose="02040503050406030204" pitchFamily="18" charset="0"/>
              </a:rPr>
              <a:t>МБОУ «СОШ №____»</a:t>
            </a:r>
          </a:p>
          <a:p>
            <a:pPr marL="271463"/>
            <a:r>
              <a:rPr lang="ru-RU" sz="2400" dirty="0" smtClean="0">
                <a:latin typeface="Cambria" panose="02040503050406030204" pitchFamily="18" charset="0"/>
              </a:rPr>
              <a:t>Класс 10_____</a:t>
            </a:r>
          </a:p>
          <a:p>
            <a:pPr marL="271463"/>
            <a:r>
              <a:rPr lang="ru-RU" sz="2400" dirty="0" smtClean="0">
                <a:latin typeface="Cambria" panose="02040503050406030204" pitchFamily="18" charset="0"/>
              </a:rPr>
              <a:t>Всего обучающихся _____ человек.</a:t>
            </a:r>
          </a:p>
          <a:p>
            <a:pPr marL="271463"/>
            <a:r>
              <a:rPr lang="ru-RU" sz="2400" dirty="0" smtClean="0">
                <a:latin typeface="Cambria" panose="02040503050406030204" pitchFamily="18" charset="0"/>
              </a:rPr>
              <a:t>Приняли участие</a:t>
            </a:r>
          </a:p>
          <a:p>
            <a:pPr marL="271463"/>
            <a:r>
              <a:rPr lang="ru-RU" sz="2400" dirty="0" smtClean="0">
                <a:latin typeface="Cambria" panose="02040503050406030204" pitchFamily="18" charset="0"/>
              </a:rPr>
              <a:t>в исследовании _____ человек</a:t>
            </a:r>
            <a:endParaRPr lang="ru-RU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2012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1757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latin typeface="Cambria" panose="02040503050406030204" pitchFamily="18" charset="0"/>
              </a:rPr>
              <a:t>Результаты Г(И)А 2013 года </a:t>
            </a:r>
            <a:br>
              <a:rPr lang="ru-RU" sz="4000" b="1" dirty="0" smtClean="0">
                <a:latin typeface="Cambria" panose="02040503050406030204" pitchFamily="18" charset="0"/>
              </a:rPr>
            </a:br>
            <a:r>
              <a:rPr lang="ru-RU" sz="4000" b="1" dirty="0" smtClean="0">
                <a:latin typeface="Cambria" panose="02040503050406030204" pitchFamily="18" charset="0"/>
              </a:rPr>
              <a:t>по русскому языку и математике</a:t>
            </a:r>
            <a:endParaRPr lang="ru-RU" sz="4000" b="1" dirty="0">
              <a:latin typeface="Cambria" panose="02040503050406030204" pitchFamily="18" charset="0"/>
            </a:endParaRPr>
          </a:p>
        </p:txBody>
      </p:sp>
      <p:sp>
        <p:nvSpPr>
          <p:cNvPr id="5" name="Нижний колонтитул 2"/>
          <p:cNvSpPr txBox="1">
            <a:spLocks/>
          </p:cNvSpPr>
          <p:nvPr/>
        </p:nvSpPr>
        <p:spPr>
          <a:xfrm>
            <a:off x="1043608" y="116632"/>
            <a:ext cx="724143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</a:t>
            </a:r>
          </a:p>
          <a:p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"Старооскольский центр оценки качества образования"</a:t>
            </a:r>
            <a:endParaRPr lang="ru-RU" sz="1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7215188" y="5286375"/>
            <a:ext cx="1285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МБУ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«СЦОКО»</a:t>
            </a:r>
            <a:endParaRPr lang="ru-RU" altLang="ru-RU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1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97071613"/>
              </p:ext>
            </p:extLst>
          </p:nvPr>
        </p:nvGraphicFramePr>
        <p:xfrm>
          <a:off x="457200" y="1600200"/>
          <a:ext cx="782783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576690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2"/>
          <p:cNvSpPr txBox="1">
            <a:spLocks/>
          </p:cNvSpPr>
          <p:nvPr/>
        </p:nvSpPr>
        <p:spPr>
          <a:xfrm>
            <a:off x="1043608" y="116632"/>
            <a:ext cx="724143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</a:t>
            </a:r>
          </a:p>
          <a:p>
            <a:r>
              <a:rPr lang="ru-RU" sz="1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"Старооскольский центр оценки качества образования"</a:t>
            </a:r>
            <a:endParaRPr lang="ru-RU" sz="1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481757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latin typeface="Cambria" panose="02040503050406030204" pitchFamily="18" charset="0"/>
              </a:rPr>
              <a:t>Результаты Г(И)А 2013 года </a:t>
            </a:r>
            <a:br>
              <a:rPr lang="ru-RU" sz="4000" b="1" dirty="0" smtClean="0">
                <a:latin typeface="Cambria" panose="02040503050406030204" pitchFamily="18" charset="0"/>
              </a:rPr>
            </a:br>
            <a:r>
              <a:rPr lang="ru-RU" sz="4000" b="1" dirty="0" smtClean="0">
                <a:latin typeface="Cambria" panose="02040503050406030204" pitchFamily="18" charset="0"/>
              </a:rPr>
              <a:t>по русскому языку и математике</a:t>
            </a:r>
            <a:endParaRPr lang="ru-RU" sz="4000" b="1" dirty="0">
              <a:latin typeface="Cambria" panose="02040503050406030204" pitchFamily="18" charset="0"/>
            </a:endParaRPr>
          </a:p>
        </p:txBody>
      </p:sp>
      <p:sp>
        <p:nvSpPr>
          <p:cNvPr id="7" name="Подзаголовок 2"/>
          <p:cNvSpPr txBox="1">
            <a:spLocks noGrp="1"/>
          </p:cNvSpPr>
          <p:nvPr>
            <p:ph idx="1"/>
          </p:nvPr>
        </p:nvSpPr>
        <p:spPr bwMode="auto">
          <a:xfrm>
            <a:off x="457200" y="1600200"/>
            <a:ext cx="605901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МБУ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«СЦОКО»</a:t>
            </a:r>
            <a:endParaRPr lang="ru-RU" altLang="ru-RU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7215188" y="5286375"/>
            <a:ext cx="1285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МБУ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ru-RU" altLang="ru-RU" sz="2000" dirty="0" smtClean="0">
                <a:solidFill>
                  <a:schemeClr val="bg1"/>
                </a:solidFill>
                <a:latin typeface="Calibri" pitchFamily="34" charset="0"/>
              </a:rPr>
              <a:t>«СЦОКО»</a:t>
            </a:r>
            <a:endParaRPr lang="ru-RU" altLang="ru-RU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9" name="Объект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91707399"/>
              </p:ext>
            </p:extLst>
          </p:nvPr>
        </p:nvGraphicFramePr>
        <p:xfrm>
          <a:off x="457200" y="1600200"/>
          <a:ext cx="782783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763158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363</Words>
  <Application>Microsoft Office PowerPoint</Application>
  <PresentationFormat>Экран (4:3)</PresentationFormat>
  <Paragraphs>58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Специальное оформление</vt:lpstr>
      <vt:lpstr>Мониторинговое исследование учебных достижений обучающихся 10-х классов</vt:lpstr>
      <vt:lpstr>Нормативно-правовая основа проведения мониторинга</vt:lpstr>
      <vt:lpstr>Слайд 3</vt:lpstr>
      <vt:lpstr>Слайд 4</vt:lpstr>
      <vt:lpstr>Результаты Г(И)А 2013 года  по русскому языку и математике</vt:lpstr>
      <vt:lpstr>Результаты Г(И)А 2013 года  по русскому языку и математике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Admin</dc:creator>
  <cp:lastModifiedBy>User</cp:lastModifiedBy>
  <cp:revision>19</cp:revision>
  <dcterms:created xsi:type="dcterms:W3CDTF">2011-03-10T20:34:09Z</dcterms:created>
  <dcterms:modified xsi:type="dcterms:W3CDTF">2013-11-24T13:56:43Z</dcterms:modified>
</cp:coreProperties>
</file>