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8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36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637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15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01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773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312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372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37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80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53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33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05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87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79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68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95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0A8F-43DC-4DEC-9C6C-A74F1B554D0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DE948-FAA9-46B7-866F-B5CF69D10D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530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0321" y="221673"/>
            <a:ext cx="11118955" cy="921327"/>
          </a:xfrm>
        </p:spPr>
        <p:txBody>
          <a:bodyPr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«Средняя школа №19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кадет «Виктория»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Старооскольского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321" y="1441672"/>
            <a:ext cx="8144134" cy="448887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общеразвивающая программа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социально-педагогической направленности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успеха»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программы: базовый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Срок реализации программы: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год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Общее количество часов: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36 часов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 учащихся: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14-16 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лет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 программы: авторская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Автор-составитель: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Колпакова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Вера Георгиевна, 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 дополнительного образования, педагог-психолог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01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основы:</a:t>
            </a:r>
            <a:endParaRPr lang="ru-RU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3F271D4B-227B-40A6-916D-B764C1CFA791}"/>
              </a:ext>
            </a:extLst>
          </p:cNvPr>
          <p:cNvSpPr txBox="1">
            <a:spLocks/>
          </p:cNvSpPr>
          <p:nvPr/>
        </p:nvSpPr>
        <p:spPr>
          <a:xfrm>
            <a:off x="313592" y="2046727"/>
            <a:ext cx="10515600" cy="4676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Российской Федерации от 29 декабря 2012 года № 273-ФЗ «Об образовании в Российской Федерации» (Далее – ФЗ № 273);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дополнительного образования детей, утвержденная распоряжением Правительства Российской Федерации от 4 сентября 2014 года №1726-р (Далее – Концепция);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9 ноября 2018 года №196 «Об утверждении Порядка организации и осуществления образовательной деятельности по дополнительным общеобразовательным программам» (Далее - Приказ №196);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Российской Федерации от 4 июля 2014 года №41 «Об утверждении СанПиН 2.4.4.3172-14 «Санитарно-эпидемиологические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детей»;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проектированию дополнительных общеразвивающих программ от 18.11.2015  (Министерство образования и науки РФ).</a:t>
            </a:r>
          </a:p>
          <a:p>
            <a:pPr marL="0" indent="0">
              <a:buFont typeface="Wingdings 3" charset="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82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Актуальность данной программы это те задачи которые стоят перед современным подростком. Успешно учиться, сдать ОГЭ и ЕГЭ, выбрать профессию. Для этого необходимо </a:t>
            </a:r>
            <a:r>
              <a:rPr lang="ru-RU" sz="1400" dirty="0"/>
              <a:t>овладение каждым школьником элементарной психологической культурой, которая является частью общей культуры и обеспечивает ему полноправное вступление в самостоятельную жизнь, развитие готовности к полноценному взаимодействию с </a:t>
            </a:r>
            <a:r>
              <a:rPr lang="ru-RU" sz="1400" dirty="0" smtClean="0"/>
              <a:t>миром.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Цель </a:t>
            </a:r>
            <a:r>
              <a:rPr lang="ru-RU" b="1" dirty="0" smtClean="0"/>
              <a:t>программы</a:t>
            </a:r>
            <a:r>
              <a:rPr lang="ru-RU" dirty="0" smtClean="0"/>
              <a:t> —решение психолого-педагогических </a:t>
            </a:r>
            <a:r>
              <a:rPr lang="ru-RU" dirty="0"/>
              <a:t>задач, обеспечивающих становление личности. </a:t>
            </a:r>
          </a:p>
          <a:p>
            <a:r>
              <a:rPr lang="ru-RU" b="1" dirty="0"/>
              <a:t>Задачи программы:</a:t>
            </a:r>
            <a:endParaRPr lang="ru-RU" dirty="0"/>
          </a:p>
          <a:p>
            <a:pPr lvl="0"/>
            <a:r>
              <a:rPr lang="ru-RU" dirty="0"/>
              <a:t>Формирование общих представлений о психологии как науке;</a:t>
            </a:r>
          </a:p>
          <a:p>
            <a:pPr lvl="0"/>
            <a:r>
              <a:rPr lang="ru-RU" dirty="0"/>
              <a:t>Пробуждение интереса к другим людям и самому себе; </a:t>
            </a:r>
          </a:p>
          <a:p>
            <a:pPr lvl="0"/>
            <a:r>
              <a:rPr lang="ru-RU" dirty="0"/>
              <a:t>Развитие интеллектуальной сферы; </a:t>
            </a:r>
          </a:p>
          <a:p>
            <a:pPr lvl="0"/>
            <a:r>
              <a:rPr lang="ru-RU" dirty="0"/>
              <a:t>Развитие самосознания, эмоциональной сферы. </a:t>
            </a:r>
          </a:p>
          <a:p>
            <a:pPr lvl="0"/>
            <a:r>
              <a:rPr lang="ru-RU" dirty="0"/>
              <a:t>Сформировать понимание важности психологической подготовки к экзаменам, </a:t>
            </a:r>
          </a:p>
          <a:p>
            <a:pPr lvl="0"/>
            <a:r>
              <a:rPr lang="ru-RU" dirty="0"/>
              <a:t>отработать навыки </a:t>
            </a:r>
            <a:r>
              <a:rPr lang="ru-RU" dirty="0" err="1"/>
              <a:t>саморегуляции</a:t>
            </a:r>
            <a:r>
              <a:rPr lang="ru-RU" dirty="0"/>
              <a:t>, поведения в стрессовой ситуации (ОГЭ). </a:t>
            </a:r>
          </a:p>
        </p:txBody>
      </p:sp>
    </p:spTree>
    <p:extLst>
      <p:ext uri="{BB962C8B-B14F-4D97-AF65-F5344CB8AC3E}">
        <p14:creationId xmlns:p14="http://schemas.microsoft.com/office/powerpoint/2010/main" val="315655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 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943643" cy="4244036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1	</a:t>
            </a:r>
            <a:r>
              <a:rPr lang="ru-RU" sz="2500" dirty="0"/>
              <a:t>Диагностика. Знакомство	</a:t>
            </a:r>
          </a:p>
          <a:p>
            <a:pPr marL="0" indent="0">
              <a:buNone/>
            </a:pPr>
            <a:r>
              <a:rPr lang="ru-RU" sz="2500" dirty="0"/>
              <a:t>	Основы социальной психологии	</a:t>
            </a:r>
          </a:p>
          <a:p>
            <a:pPr marL="0" indent="0">
              <a:buNone/>
            </a:pPr>
            <a:r>
              <a:rPr lang="ru-RU" sz="2500" dirty="0"/>
              <a:t>1	Процесс социализации. Виды групп. Лидерство. Типы лидеров.	</a:t>
            </a:r>
          </a:p>
          <a:p>
            <a:pPr marL="0" indent="0">
              <a:buNone/>
            </a:pPr>
            <a:r>
              <a:rPr lang="ru-RU" sz="2500" dirty="0"/>
              <a:t>2	Стили управления коллективом. Авторитет лидера.	</a:t>
            </a:r>
          </a:p>
          <a:p>
            <a:pPr marL="0" indent="0">
              <a:buNone/>
            </a:pPr>
            <a:r>
              <a:rPr lang="ru-RU" sz="2500" dirty="0"/>
              <a:t>3	Распределение ролей в коллективе.	</a:t>
            </a:r>
          </a:p>
          <a:p>
            <a:pPr marL="0" indent="0">
              <a:buNone/>
            </a:pPr>
            <a:r>
              <a:rPr lang="ru-RU" sz="2500" dirty="0"/>
              <a:t>4	Ролевая игра “Предвыборная компания”	</a:t>
            </a:r>
          </a:p>
          <a:p>
            <a:pPr marL="0" indent="0">
              <a:buNone/>
            </a:pPr>
            <a:r>
              <a:rPr lang="ru-RU" sz="2500" dirty="0"/>
              <a:t>5	Стадии развития коллектива	</a:t>
            </a:r>
          </a:p>
          <a:p>
            <a:pPr marL="0" indent="0">
              <a:buNone/>
            </a:pPr>
            <a:r>
              <a:rPr lang="ru-RU" sz="2500" dirty="0"/>
              <a:t> 	Психология общения.	</a:t>
            </a:r>
          </a:p>
          <a:p>
            <a:pPr marL="0" indent="0">
              <a:buNone/>
            </a:pPr>
            <a:r>
              <a:rPr lang="ru-RU" sz="2500" dirty="0"/>
              <a:t>1	Общение. Функции общения.	</a:t>
            </a:r>
          </a:p>
          <a:p>
            <a:pPr marL="0" indent="0">
              <a:buNone/>
            </a:pPr>
            <a:r>
              <a:rPr lang="ru-RU" sz="2500" dirty="0"/>
              <a:t>2	Виды влияния. Манипулирование.	</a:t>
            </a:r>
          </a:p>
          <a:p>
            <a:pPr marL="0" indent="0">
              <a:buNone/>
            </a:pPr>
            <a:r>
              <a:rPr lang="ru-RU" sz="2500" dirty="0"/>
              <a:t>3	Характеристика влияния	</a:t>
            </a:r>
          </a:p>
          <a:p>
            <a:pPr marL="0" indent="0">
              <a:buNone/>
            </a:pPr>
            <a:r>
              <a:rPr lang="ru-RU" sz="2500" dirty="0"/>
              <a:t>4	Умение слушать. Виды слушания. Техника активного слушания.	</a:t>
            </a:r>
          </a:p>
          <a:p>
            <a:pPr marL="0" indent="0">
              <a:buNone/>
            </a:pPr>
            <a:r>
              <a:rPr lang="ru-RU" sz="2500" dirty="0"/>
              <a:t>5	Невербальное общение. Межличностное пространство. Мимика, жесты, позы.	</a:t>
            </a:r>
          </a:p>
          <a:p>
            <a:pPr marL="0" indent="0">
              <a:buNone/>
            </a:pPr>
            <a:r>
              <a:rPr lang="ru-RU" sz="2500" dirty="0"/>
              <a:t>6	Деловое общение. Деловая беседа.	</a:t>
            </a:r>
          </a:p>
          <a:p>
            <a:pPr marL="0" indent="0">
              <a:buNone/>
            </a:pPr>
            <a:r>
              <a:rPr lang="ru-RU" sz="2500" dirty="0"/>
              <a:t>7	Контактная фаза деловой беседы. Ориентировочная фаза деловой беседы.	</a:t>
            </a:r>
          </a:p>
          <a:p>
            <a:pPr marL="0" indent="0">
              <a:buNone/>
            </a:pPr>
            <a:r>
              <a:rPr lang="ru-RU" sz="2500" dirty="0"/>
              <a:t>8	Фазы обсуждения и принятия решения.	</a:t>
            </a:r>
          </a:p>
          <a:p>
            <a:pPr marL="0" indent="0">
              <a:buNone/>
            </a:pPr>
            <a:r>
              <a:rPr lang="ru-RU" sz="2500" dirty="0"/>
              <a:t>9	Рубежный контроль. Защита </a:t>
            </a:r>
            <a:r>
              <a:rPr lang="ru-RU" sz="2500" dirty="0" smtClean="0"/>
              <a:t>проекта «Искусство </a:t>
            </a:r>
            <a:r>
              <a:rPr lang="ru-RU" sz="2500" dirty="0"/>
              <a:t>публичного выступления»	</a:t>
            </a:r>
          </a:p>
          <a:p>
            <a:pPr marL="0" indent="0">
              <a:buNone/>
            </a:pPr>
            <a:r>
              <a:rPr lang="ru-RU" sz="2500" dirty="0"/>
              <a:t>10	Ролевая игра “Прием на работу”	</a:t>
            </a:r>
          </a:p>
          <a:p>
            <a:pPr marL="0" indent="0">
              <a:buNone/>
            </a:pPr>
            <a:r>
              <a:rPr lang="ru-RU" sz="2500" dirty="0"/>
              <a:t>11	Конструктивная критика.	</a:t>
            </a:r>
          </a:p>
          <a:p>
            <a:pPr marL="0" indent="0">
              <a:buNone/>
            </a:pPr>
            <a:r>
              <a:rPr lang="ru-RU" sz="2500" dirty="0"/>
              <a:t>12	Общение по телефону.	</a:t>
            </a:r>
          </a:p>
          <a:p>
            <a:pPr marL="0" indent="0">
              <a:buNone/>
            </a:pPr>
            <a:r>
              <a:rPr lang="ru-RU" sz="2500" dirty="0"/>
              <a:t> 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05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360218"/>
            <a:ext cx="10721970" cy="6165273"/>
          </a:xfrm>
        </p:spPr>
        <p:txBody>
          <a:bodyPr numCol="2"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Основы </a:t>
            </a:r>
            <a:r>
              <a:rPr lang="ru-RU" b="1" dirty="0" err="1"/>
              <a:t>конфликтологии</a:t>
            </a:r>
            <a:r>
              <a:rPr lang="ru-RU" b="1" dirty="0"/>
              <a:t>	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	Конфликт. Причины конфликтов. Стиль поведения в конфликте.	</a:t>
            </a:r>
          </a:p>
          <a:p>
            <a:pPr marL="0" indent="0">
              <a:buNone/>
            </a:pPr>
            <a:r>
              <a:rPr lang="ru-RU" dirty="0"/>
              <a:t>2	Стили поведения в конфликте.	</a:t>
            </a:r>
          </a:p>
          <a:p>
            <a:pPr marL="0" indent="0">
              <a:buNone/>
            </a:pPr>
            <a:r>
              <a:rPr lang="ru-RU" dirty="0"/>
              <a:t>3	Конструктивное разрешение конфликтов. Сообщение о своих чувствах с помощью “Я-высказывания”	</a:t>
            </a:r>
          </a:p>
          <a:p>
            <a:pPr marL="0" indent="0">
              <a:buNone/>
            </a:pPr>
            <a:r>
              <a:rPr lang="ru-RU" dirty="0"/>
              <a:t>4	Конструктивное разрешение конфликтов. Сообщение о своих чувствах с помощью “Я-высказывания”	</a:t>
            </a:r>
          </a:p>
          <a:p>
            <a:pPr marL="0" indent="0">
              <a:buNone/>
            </a:pPr>
            <a:r>
              <a:rPr lang="ru-RU" dirty="0"/>
              <a:t>5	Психологические защиты. Проекция.	</a:t>
            </a:r>
          </a:p>
          <a:p>
            <a:pPr marL="0" indent="0">
              <a:buNone/>
            </a:pPr>
            <a:r>
              <a:rPr lang="ru-RU" dirty="0"/>
              <a:t> 	</a:t>
            </a:r>
            <a:r>
              <a:rPr lang="ru-RU" b="1" dirty="0"/>
              <a:t>Стресс	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	Стресс. Фазы развития стресса. Способы реагирования на стресс.	</a:t>
            </a:r>
          </a:p>
          <a:p>
            <a:pPr marL="0" indent="0">
              <a:buNone/>
            </a:pPr>
            <a:r>
              <a:rPr lang="ru-RU" dirty="0"/>
              <a:t>2	Стресс. Фазы развития стресса. Способы реагирования на стресс.	</a:t>
            </a:r>
          </a:p>
          <a:p>
            <a:pPr marL="0" indent="0">
              <a:buNone/>
            </a:pPr>
            <a:r>
              <a:rPr lang="ru-RU" dirty="0"/>
              <a:t>3	</a:t>
            </a:r>
            <a:r>
              <a:rPr lang="ru-RU" dirty="0" err="1"/>
              <a:t>Саморегуляция</a:t>
            </a:r>
            <a:r>
              <a:rPr lang="ru-RU" dirty="0"/>
              <a:t>. Приемы </a:t>
            </a:r>
            <a:r>
              <a:rPr lang="ru-RU" dirty="0" err="1"/>
              <a:t>саморегуляции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	</a:t>
            </a:r>
            <a:r>
              <a:rPr lang="ru-RU" dirty="0" err="1"/>
              <a:t>Саморегуляция</a:t>
            </a:r>
            <a:r>
              <a:rPr lang="ru-RU" dirty="0"/>
              <a:t>. Приемы </a:t>
            </a:r>
            <a:r>
              <a:rPr lang="ru-RU" dirty="0" err="1"/>
              <a:t>саморегуляции</a:t>
            </a: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 	</a:t>
            </a:r>
            <a:r>
              <a:rPr lang="ru-RU" b="1" dirty="0"/>
              <a:t>Технологии успеха	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	Успех и целеполагание.	</a:t>
            </a:r>
          </a:p>
          <a:p>
            <a:pPr marL="0" indent="0">
              <a:buNone/>
            </a:pPr>
            <a:r>
              <a:rPr lang="ru-RU" dirty="0"/>
              <a:t>2	Что помогает достижению успеха	</a:t>
            </a:r>
          </a:p>
          <a:p>
            <a:pPr marL="0" indent="0">
              <a:buNone/>
            </a:pPr>
            <a:r>
              <a:rPr lang="ru-RU" dirty="0"/>
              <a:t>3	Что мешает достижению успеха? Организованность и достижение успеха.	</a:t>
            </a:r>
          </a:p>
          <a:p>
            <a:pPr marL="0" indent="0">
              <a:buNone/>
            </a:pPr>
            <a:r>
              <a:rPr lang="ru-RU" dirty="0"/>
              <a:t>4	Планирование достижений. </a:t>
            </a:r>
            <a:r>
              <a:rPr lang="ru-RU" dirty="0" err="1"/>
              <a:t>Самопрограмирование</a:t>
            </a:r>
            <a:r>
              <a:rPr lang="ru-RU" dirty="0"/>
              <a:t>.	</a:t>
            </a:r>
          </a:p>
          <a:p>
            <a:pPr marL="0" indent="0">
              <a:buNone/>
            </a:pPr>
            <a:r>
              <a:rPr lang="ru-RU" dirty="0"/>
              <a:t>5	Стратегии успеха. Гибкость и устойчивость в достижении успеха.	</a:t>
            </a:r>
          </a:p>
          <a:p>
            <a:pPr marL="0" indent="0">
              <a:buNone/>
            </a:pPr>
            <a:r>
              <a:rPr lang="ru-RU" dirty="0"/>
              <a:t>6	Итоговая диагностика эффективности курса	</a:t>
            </a:r>
          </a:p>
          <a:p>
            <a:pPr marL="0" indent="0">
              <a:buNone/>
            </a:pPr>
            <a:r>
              <a:rPr lang="ru-RU" dirty="0"/>
              <a:t>7	Результаты итоговой диагностики эффективности курса	</a:t>
            </a:r>
          </a:p>
          <a:p>
            <a:pPr marL="0" indent="0">
              <a:buNone/>
            </a:pPr>
            <a:r>
              <a:rPr lang="ru-RU" dirty="0"/>
              <a:t>8	Итоговый контроль. Проект «Мой успех»	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21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и средства контроля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Формы отслеживания и фиксации образовательных результатов: аналитическая справка.</a:t>
            </a:r>
          </a:p>
          <a:p>
            <a:pPr marL="0" indent="0">
              <a:buNone/>
            </a:pPr>
            <a:r>
              <a:rPr lang="ru-RU" dirty="0"/>
              <a:t>Формы предъявления и демонстрации образовательных результатов: аналитический материал по итогам проведения психологической диагностики, аналитическая справка</a:t>
            </a:r>
          </a:p>
          <a:p>
            <a:pPr marL="0" indent="0">
              <a:buNone/>
            </a:pPr>
            <a:r>
              <a:rPr lang="ru-RU" dirty="0"/>
              <a:t>Рубежный контроль: защита </a:t>
            </a:r>
            <a:r>
              <a:rPr lang="ru-RU" dirty="0" smtClean="0"/>
              <a:t>проекта </a:t>
            </a:r>
            <a:r>
              <a:rPr lang="ru-RU" dirty="0"/>
              <a:t>«Искусство публичного выступления».</a:t>
            </a:r>
          </a:p>
          <a:p>
            <a:pPr marL="0" indent="0">
              <a:buNone/>
            </a:pPr>
            <a:r>
              <a:rPr lang="ru-RU" dirty="0"/>
              <a:t>Итоговый контроль: защита проекта «Мой успех». Оценивается как «Зачет», «Не зачет».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56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по программе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17723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Программа рассчитана на проведение занятий с учащимися </a:t>
            </a:r>
            <a:r>
              <a:rPr lang="ru-RU" dirty="0" smtClean="0"/>
              <a:t>14-16 </a:t>
            </a:r>
            <a:r>
              <a:rPr lang="ru-RU" dirty="0"/>
              <a:t>лет </a:t>
            </a:r>
            <a:r>
              <a:rPr lang="ru-RU" dirty="0" smtClean="0"/>
              <a:t>(8-9 классов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Срок реализации программы – </a:t>
            </a:r>
            <a:r>
              <a:rPr lang="ru-RU" dirty="0" smtClean="0"/>
              <a:t>один год.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Общее количество часов </a:t>
            </a:r>
            <a:r>
              <a:rPr lang="ru-RU" dirty="0" smtClean="0"/>
              <a:t>– </a:t>
            </a:r>
            <a:r>
              <a:rPr lang="ru-RU" dirty="0"/>
              <a:t>36 часов.</a:t>
            </a:r>
          </a:p>
          <a:p>
            <a:pPr marL="0" indent="0">
              <a:buNone/>
            </a:pPr>
            <a:r>
              <a:rPr lang="ru-RU" dirty="0"/>
              <a:t>Режим занятий -  один раз в неделю, 45 минут.</a:t>
            </a:r>
          </a:p>
          <a:p>
            <a:pPr marL="0" indent="0">
              <a:buNone/>
            </a:pPr>
            <a:r>
              <a:rPr lang="ru-RU" dirty="0"/>
              <a:t>Форма работы групповая.</a:t>
            </a:r>
          </a:p>
          <a:p>
            <a:pPr marL="0" indent="0">
              <a:buNone/>
            </a:pPr>
            <a:r>
              <a:rPr lang="ru-RU" dirty="0"/>
              <a:t>Форма обучения очная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738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092036"/>
            <a:ext cx="10541861" cy="4267200"/>
          </a:xfrm>
        </p:spPr>
        <p:txBody>
          <a:bodyPr numCol="2">
            <a:normAutofit fontScale="32500" lnSpcReduction="20000"/>
          </a:bodyPr>
          <a:lstStyle/>
          <a:p>
            <a:r>
              <a:rPr lang="ru-RU" b="1" dirty="0"/>
              <a:t>Список используемой </a:t>
            </a:r>
            <a:r>
              <a:rPr lang="ru-RU" sz="3700" b="1" dirty="0"/>
              <a:t>литературы:</a:t>
            </a:r>
            <a:endParaRPr lang="ru-RU" sz="3700" dirty="0"/>
          </a:p>
          <a:p>
            <a:pPr lvl="0"/>
            <a:r>
              <a:rPr lang="ru-RU" sz="3700" dirty="0"/>
              <a:t>Бернс Р. Развитие Я-концепции и воспитания. -   М., 1986.</a:t>
            </a:r>
          </a:p>
          <a:p>
            <a:pPr lvl="0"/>
            <a:r>
              <a:rPr lang="ru-RU" sz="3700" dirty="0" err="1"/>
              <a:t>Голфруа</a:t>
            </a:r>
            <a:r>
              <a:rPr lang="ru-RU" sz="3700" dirty="0"/>
              <a:t> Ж., Что такое психология. -  М., 1992.</a:t>
            </a:r>
          </a:p>
          <a:p>
            <a:pPr lvl="0"/>
            <a:r>
              <a:rPr lang="ru-RU" sz="3700" dirty="0" err="1"/>
              <a:t>Горянина</a:t>
            </a:r>
            <a:r>
              <a:rPr lang="ru-RU" sz="3700" dirty="0"/>
              <a:t> В.А.  Психология общения.  - М., 2002.</a:t>
            </a:r>
          </a:p>
          <a:p>
            <a:pPr lvl="0"/>
            <a:r>
              <a:rPr lang="ru-RU" sz="3700" dirty="0"/>
              <a:t>Гришина Н. В. Психология конфликта. -  М., 2002.</a:t>
            </a:r>
          </a:p>
          <a:p>
            <a:pPr lvl="0"/>
            <a:r>
              <a:rPr lang="ru-RU" sz="3700" dirty="0"/>
              <a:t>Кузин Ф. А. Культура делового общения. Практическое пособие. – М., 1996.</a:t>
            </a:r>
          </a:p>
          <a:p>
            <a:pPr lvl="0"/>
            <a:r>
              <a:rPr lang="ru-RU" sz="3700" dirty="0"/>
              <a:t>Леонтьев А. А. Психологические механизмы и пути   воспитания  умений публичной речи. – М., 1972.</a:t>
            </a:r>
          </a:p>
          <a:p>
            <a:pPr lvl="0"/>
            <a:r>
              <a:rPr lang="ru-RU" sz="3700" dirty="0"/>
              <a:t>Майерс Д. Социальная психология. – М., 2002.</a:t>
            </a:r>
          </a:p>
          <a:p>
            <a:pPr lvl="0"/>
            <a:r>
              <a:rPr lang="ru-RU" sz="3700" dirty="0" err="1"/>
              <a:t>Милтс</a:t>
            </a:r>
            <a:r>
              <a:rPr lang="ru-RU" sz="3700" dirty="0"/>
              <a:t> А. А. Гармония и дисгармония личности. – М., 1990.</a:t>
            </a:r>
          </a:p>
          <a:p>
            <a:pPr lvl="0"/>
            <a:r>
              <a:rPr lang="ru-RU" sz="3700" dirty="0"/>
              <a:t>Панкратов В. Н. Манипуляции в общении и их нейтрализация. – М., 2001.</a:t>
            </a:r>
          </a:p>
          <a:p>
            <a:pPr lvl="0"/>
            <a:r>
              <a:rPr lang="ru-RU" sz="3700" dirty="0"/>
              <a:t>Список литературы: 1. </a:t>
            </a:r>
            <a:r>
              <a:rPr lang="ru-RU" sz="3700" dirty="0" err="1"/>
              <a:t>Абульханова</a:t>
            </a:r>
            <a:r>
              <a:rPr lang="ru-RU" sz="3700" dirty="0"/>
              <a:t> - </a:t>
            </a:r>
            <a:r>
              <a:rPr lang="ru-RU" sz="3700" dirty="0" err="1"/>
              <a:t>Славская</a:t>
            </a:r>
            <a:r>
              <a:rPr lang="ru-RU" sz="3700" dirty="0"/>
              <a:t> К.А. Стратегия жизни. -М., 2000. </a:t>
            </a:r>
          </a:p>
          <a:p>
            <a:pPr lvl="0"/>
            <a:r>
              <a:rPr lang="ru-RU" sz="3700" dirty="0"/>
              <a:t>Азаров Ю.П. Радость учить и учиться. - М., 2000. </a:t>
            </a:r>
          </a:p>
          <a:p>
            <a:pPr lvl="0"/>
            <a:r>
              <a:rPr lang="ru-RU" sz="3700" dirty="0"/>
              <a:t> Берг В. Карьера - </a:t>
            </a:r>
            <a:r>
              <a:rPr lang="ru-RU" sz="3700" dirty="0" err="1"/>
              <a:t>суперигра</a:t>
            </a:r>
            <a:r>
              <a:rPr lang="ru-RU" sz="3700" dirty="0"/>
              <a:t>. - Нетривиальные советы на каждый день. - АО «</a:t>
            </a:r>
            <a:r>
              <a:rPr lang="ru-RU" sz="3700" dirty="0" err="1"/>
              <a:t>Интерэксперт</a:t>
            </a:r>
            <a:r>
              <a:rPr lang="ru-RU" sz="3700" dirty="0"/>
              <a:t>», М., 2008. </a:t>
            </a:r>
          </a:p>
          <a:p>
            <a:pPr lvl="0"/>
            <a:r>
              <a:rPr lang="ru-RU" sz="3700" dirty="0"/>
              <a:t> Бауман З. Мыслить социологически. - М.,2001. </a:t>
            </a:r>
          </a:p>
          <a:p>
            <a:pPr lvl="0"/>
            <a:r>
              <a:rPr lang="ru-RU" sz="3700" dirty="0" err="1"/>
              <a:t>Вайцвайг</a:t>
            </a:r>
            <a:r>
              <a:rPr lang="ru-RU" sz="3700" dirty="0"/>
              <a:t> П. Десять заповедей творческой личности. - М., 2002. </a:t>
            </a:r>
          </a:p>
          <a:p>
            <a:pPr lvl="0"/>
            <a:r>
              <a:rPr lang="ru-RU" sz="3700" dirty="0"/>
              <a:t> </a:t>
            </a:r>
            <a:r>
              <a:rPr lang="ru-RU" sz="3700" dirty="0" err="1"/>
              <a:t>Вайнярд</a:t>
            </a:r>
            <a:r>
              <a:rPr lang="ru-RU" sz="3700" dirty="0"/>
              <a:t> Б., </a:t>
            </a:r>
            <a:r>
              <a:rPr lang="ru-RU" sz="3700" dirty="0" err="1"/>
              <a:t>Кимбрелл</a:t>
            </a:r>
            <a:r>
              <a:rPr lang="ru-RU" sz="3700" dirty="0"/>
              <a:t> Г. </a:t>
            </a:r>
            <a:r>
              <a:rPr lang="en-US" sz="3700" dirty="0" err="1"/>
              <a:t>Kimbrell</a:t>
            </a:r>
            <a:r>
              <a:rPr lang="en-US" sz="3700" dirty="0"/>
              <a:t> G</a:t>
            </a:r>
            <a:r>
              <a:rPr lang="ru-RU" sz="3700" dirty="0"/>
              <a:t>., </a:t>
            </a:r>
            <a:r>
              <a:rPr lang="en-US" sz="3700" dirty="0" err="1"/>
              <a:t>BenVineyard</a:t>
            </a:r>
            <a:r>
              <a:rPr lang="ru-RU" sz="3700" dirty="0"/>
              <a:t>. </a:t>
            </a:r>
            <a:r>
              <a:rPr lang="en-US" sz="3700" dirty="0" err="1"/>
              <a:t>Succeding</a:t>
            </a:r>
            <a:r>
              <a:rPr lang="en-US" sz="3700" dirty="0"/>
              <a:t> in the World of Work. Glencoe, </a:t>
            </a:r>
            <a:r>
              <a:rPr lang="en-US" sz="3700" dirty="0" err="1"/>
              <a:t>IIIinois</a:t>
            </a:r>
            <a:r>
              <a:rPr lang="en-US" sz="3700" dirty="0"/>
              <a:t>, Ohio, California, 2000. </a:t>
            </a:r>
            <a:endParaRPr lang="ru-RU" sz="3700" dirty="0"/>
          </a:p>
          <a:p>
            <a:pPr lvl="0"/>
            <a:r>
              <a:rPr lang="ru-RU" sz="3700" dirty="0"/>
              <a:t> Воробьев Г.Г. Ищи свой талант. - М., 2001. </a:t>
            </a:r>
          </a:p>
          <a:p>
            <a:pPr lvl="0"/>
            <a:r>
              <a:rPr lang="ru-RU" sz="3700" dirty="0" err="1"/>
              <a:t>Вудкок</a:t>
            </a:r>
            <a:r>
              <a:rPr lang="ru-RU" sz="3700" dirty="0"/>
              <a:t> М. Френсис Д. Раскрепощенный менеджер. - М., 2004. </a:t>
            </a:r>
          </a:p>
          <a:p>
            <a:pPr lvl="0"/>
            <a:r>
              <a:rPr lang="ru-RU" sz="3700" dirty="0"/>
              <a:t> Глухов В.В. Основы менеджмента. - </a:t>
            </a:r>
            <a:r>
              <a:rPr lang="ru-RU" sz="3700" dirty="0" err="1"/>
              <a:t>Спб</a:t>
            </a:r>
            <a:r>
              <a:rPr lang="ru-RU" sz="3700" dirty="0"/>
              <a:t>. 2000. 10. Данилова В.Д. Как стать собой. Психотехника индивидуальности. Пособие для самообразования. - М., 2004. </a:t>
            </a:r>
          </a:p>
          <a:p>
            <a:pPr lvl="0"/>
            <a:r>
              <a:rPr lang="ru-RU" sz="3700" dirty="0" err="1"/>
              <a:t>Десслер</a:t>
            </a:r>
            <a:r>
              <a:rPr lang="ru-RU" sz="3700" dirty="0"/>
              <a:t> Г. Управление персоналом. - М., БИНОМ, 2007. - С. 227-232. 12. </a:t>
            </a:r>
            <a:r>
              <a:rPr lang="ru-RU" sz="3700" dirty="0" err="1"/>
              <a:t>Джампольски</a:t>
            </a:r>
            <a:r>
              <a:rPr lang="ru-RU" sz="3700" dirty="0"/>
              <a:t> Дж. Д. Любовь побеждает страх. - М., 2001. </a:t>
            </a:r>
          </a:p>
          <a:p>
            <a:pPr lvl="0"/>
            <a:r>
              <a:rPr lang="ru-RU" sz="3700" dirty="0" err="1"/>
              <a:t>ДжампольскиДж.Д</a:t>
            </a:r>
            <a:r>
              <a:rPr lang="ru-RU" sz="3700" dirty="0"/>
              <a:t>. Как обрести внутренние равновесие и оздоровить свои отношения с окружающими. Мини курс. Разговор с учителем, - М., 2000. </a:t>
            </a:r>
          </a:p>
          <a:p>
            <a:pPr lvl="0"/>
            <a:r>
              <a:rPr lang="ru-RU" sz="3700" dirty="0"/>
              <a:t>Егоршин А.П. Управление персоналом. - Н., Новгород, НИМБ, 2007. – 607 с. </a:t>
            </a:r>
          </a:p>
          <a:p>
            <a:pPr lvl="0"/>
            <a:r>
              <a:rPr lang="ru-RU" sz="3700" dirty="0" err="1"/>
              <a:t>Зайверт</a:t>
            </a:r>
            <a:r>
              <a:rPr lang="ru-RU" sz="3700" dirty="0"/>
              <a:t> Л. Ваше время - в ваших руках. - М., 2010. </a:t>
            </a:r>
          </a:p>
          <a:p>
            <a:pPr lvl="0"/>
            <a:r>
              <a:rPr lang="ru-RU" sz="3700" dirty="0"/>
              <a:t>Захаров Н.Н. Профессиональная ориентация школьников. - М., 2008 г. </a:t>
            </a:r>
          </a:p>
          <a:p>
            <a:pPr lvl="0"/>
            <a:r>
              <a:rPr lang="ru-RU" sz="3700" dirty="0"/>
              <a:t> </a:t>
            </a:r>
            <a:r>
              <a:rPr lang="ru-RU" sz="3700" dirty="0" err="1"/>
              <a:t>Зигерт</a:t>
            </a:r>
            <a:r>
              <a:rPr lang="ru-RU" sz="3700" dirty="0"/>
              <a:t> В., </a:t>
            </a:r>
            <a:r>
              <a:rPr lang="ru-RU" sz="3700" dirty="0" err="1"/>
              <a:t>Ланг</a:t>
            </a:r>
            <a:r>
              <a:rPr lang="ru-RU" sz="3700" dirty="0"/>
              <a:t> Л. Руководитель без конфликтов. - М., 2003. </a:t>
            </a:r>
          </a:p>
          <a:p>
            <a:pPr lvl="0"/>
            <a:r>
              <a:rPr lang="ru-RU" dirty="0" err="1"/>
              <a:t>Иванцевич</a:t>
            </a:r>
            <a:r>
              <a:rPr lang="ru-RU" dirty="0"/>
              <a:t> Дж, Лобанов А.А. Человеческие ресурсы управления. - М., 2003 - С. 214-239. </a:t>
            </a:r>
          </a:p>
        </p:txBody>
      </p:sp>
    </p:spTree>
    <p:extLst>
      <p:ext uri="{BB962C8B-B14F-4D97-AF65-F5344CB8AC3E}">
        <p14:creationId xmlns:p14="http://schemas.microsoft.com/office/powerpoint/2010/main" val="203344659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25</TotalTime>
  <Words>1256</Words>
  <Application>Microsoft Office PowerPoint</Application>
  <PresentationFormat>Широкоэкранный</PresentationFormat>
  <Paragraphs>110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Берлин</vt:lpstr>
      <vt:lpstr>Муниципальное автономное общеобразовательное учреждение «Средняя школа №19 –  корпус кадет «Виктория» Старооскольского городского округа</vt:lpstr>
      <vt:lpstr>Нормативные основы:</vt:lpstr>
      <vt:lpstr>Актуальность данной программы это те задачи которые стоят перед современным подростком. Успешно учиться, сдать ОГЭ и ЕГЭ, выбрать профессию. Для этого необходимо овладение каждым школьником элементарной психологической культурой, которая является частью общей культуры и обеспечивает ему полноправное вступление в самостоятельную жизнь, развитие готовности к полноценному взаимодействию с миром.</vt:lpstr>
      <vt:lpstr>Содержание курса</vt:lpstr>
      <vt:lpstr>Презентация PowerPoint</vt:lpstr>
      <vt:lpstr>Формы и средства контроля</vt:lpstr>
      <vt:lpstr>Работа по программе</vt:lpstr>
      <vt:lpstr>Список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образовательное учреждение «Средняя школа №19 – корпус кадет «Виктория» Старооскольского городского округа</dc:title>
  <dc:creator>user</dc:creator>
  <cp:lastModifiedBy>Владимир Емельянов</cp:lastModifiedBy>
  <cp:revision>4</cp:revision>
  <dcterms:created xsi:type="dcterms:W3CDTF">2020-04-20T10:12:01Z</dcterms:created>
  <dcterms:modified xsi:type="dcterms:W3CDTF">2020-04-21T19:17:17Z</dcterms:modified>
</cp:coreProperties>
</file>