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4"/>
  </p:notesMasterIdLst>
  <p:sldIdLst>
    <p:sldId id="260" r:id="rId2"/>
    <p:sldId id="292" r:id="rId3"/>
    <p:sldId id="262" r:id="rId4"/>
    <p:sldId id="263" r:id="rId5"/>
    <p:sldId id="264" r:id="rId6"/>
    <p:sldId id="265" r:id="rId7"/>
    <p:sldId id="266" r:id="rId8"/>
    <p:sldId id="284" r:id="rId9"/>
    <p:sldId id="267" r:id="rId10"/>
    <p:sldId id="268" r:id="rId11"/>
    <p:sldId id="285" r:id="rId12"/>
    <p:sldId id="258" r:id="rId13"/>
    <p:sldId id="259" r:id="rId14"/>
    <p:sldId id="286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3" r:id="rId24"/>
    <p:sldId id="277" r:id="rId25"/>
    <p:sldId id="279" r:id="rId26"/>
    <p:sldId id="280" r:id="rId27"/>
    <p:sldId id="281" r:id="rId28"/>
    <p:sldId id="282" r:id="rId29"/>
    <p:sldId id="288" r:id="rId30"/>
    <p:sldId id="289" r:id="rId31"/>
    <p:sldId id="290" r:id="rId32"/>
    <p:sldId id="291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81232-A586-40A0-A877-30F8B0ED95DA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A1666-DFF8-4DB9-A34D-863C9EC5D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A1666-DFF8-4DB9-A34D-863C9EC5DD1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724B-DBD8-4683-844D-9E73999F91D0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8E4926E-6F52-4F04-A253-5CFB42583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724B-DBD8-4683-844D-9E73999F91D0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926E-6F52-4F04-A253-5CFB42583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724B-DBD8-4683-844D-9E73999F91D0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926E-6F52-4F04-A253-5CFB42583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724B-DBD8-4683-844D-9E73999F91D0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8E4926E-6F52-4F04-A253-5CFB42583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724B-DBD8-4683-844D-9E73999F91D0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926E-6F52-4F04-A253-5CFB42583F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724B-DBD8-4683-844D-9E73999F91D0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926E-6F52-4F04-A253-5CFB42583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724B-DBD8-4683-844D-9E73999F91D0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8E4926E-6F52-4F04-A253-5CFB42583F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724B-DBD8-4683-844D-9E73999F91D0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926E-6F52-4F04-A253-5CFB42583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724B-DBD8-4683-844D-9E73999F91D0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926E-6F52-4F04-A253-5CFB42583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724B-DBD8-4683-844D-9E73999F91D0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926E-6F52-4F04-A253-5CFB42583F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C724B-DBD8-4683-844D-9E73999F91D0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4926E-6F52-4F04-A253-5CFB42583F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52C724B-DBD8-4683-844D-9E73999F91D0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8E4926E-6F52-4F04-A253-5CFB42583F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2.xls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8686800" cy="838200"/>
          </a:xfrm>
        </p:spPr>
        <p:txBody>
          <a:bodyPr>
            <a:noAutofit/>
          </a:bodyPr>
          <a:lstStyle/>
          <a:p>
            <a:pPr lvl="0" algn="ctr"/>
            <a:r>
              <a:rPr lang="ru-RU" sz="4800" b="1" i="1" dirty="0" smtClean="0">
                <a:solidFill>
                  <a:srgbClr val="00B050"/>
                </a:solidFill>
              </a:rPr>
              <a:t>10 самых вкусных вредностей</a:t>
            </a:r>
            <a:r>
              <a:rPr lang="ru-RU" sz="4800" b="1" i="1" dirty="0" smtClean="0">
                <a:solidFill>
                  <a:srgbClr val="FF0000"/>
                </a:solidFill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endParaRPr lang="ru-RU" sz="4800" b="1" i="1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10 самых вкусных вредностей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14488"/>
            <a:ext cx="4448794" cy="30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2010_11_11_6063_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857496"/>
            <a:ext cx="3959226" cy="371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57158" y="-142900"/>
            <a:ext cx="8686800" cy="178592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>
              <a:spcBef>
                <a:spcPct val="0"/>
              </a:spcBef>
            </a:pPr>
            <a:endParaRPr kumimoji="0" lang="ru-RU" sz="3200" b="1" i="1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686800" cy="565152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Monotype Corsiva" pitchFamily="66" charset="0"/>
              </a:rPr>
              <a:t>   		Ещё один вредный друг детей - жвачка, которая, вопреки рекламе, не защищает от кариеса. </a:t>
            </a:r>
            <a:br>
              <a:rPr lang="ru-RU" sz="2800" b="1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Monotype Corsiva" pitchFamily="66" charset="0"/>
              </a:rPr>
              <a:t>	Жвачка - это не еда, но она такая сладкая, что способствует набору лишнего веса. Кроме того, регулярное потребление жвачки быстро входит у детей в привычку. 	Случайно проглоченные жвачки могут накапливаться в кишечнике и вызывать непроходимость. Так что задумайтесь о том, что лучше: жевать или говорить?</a:t>
            </a:r>
            <a:endParaRPr lang="ru-RU" sz="28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Жевательная резинк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4000504"/>
            <a:ext cx="4000496" cy="263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24250" y="3189288"/>
          <a:ext cx="2095500" cy="479298"/>
        </p:xfrm>
        <a:graphic>
          <a:graphicData uri="http://schemas.openxmlformats.org/drawingml/2006/table">
            <a:tbl>
              <a:tblPr/>
              <a:tblGrid>
                <a:gridCol w="2095500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643306" y="785794"/>
            <a:ext cx="5357813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Состав популярных жевательных резинок:</a:t>
            </a:r>
            <a:endParaRPr lang="ru-RU" sz="2000" b="1" dirty="0">
              <a:solidFill>
                <a:srgbClr val="002060"/>
              </a:solidFill>
              <a:latin typeface="Calibri" pitchFamily="34" charset="0"/>
            </a:endParaRPr>
          </a:p>
          <a:p>
            <a:pPr algn="just" eaLnBrk="0" hangingPunct="0"/>
            <a:r>
              <a:rPr lang="ru-RU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Состав жевательной резинки </a:t>
            </a:r>
            <a:r>
              <a:rPr lang="ru-RU" b="1" dirty="0" err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Orbit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:</a:t>
            </a:r>
            <a:endParaRPr lang="ru-RU" b="1" dirty="0">
              <a:solidFill>
                <a:srgbClr val="002060"/>
              </a:solidFill>
              <a:latin typeface="Calibri" pitchFamily="34" charset="0"/>
            </a:endParaRPr>
          </a:p>
          <a:p>
            <a:pPr algn="just" eaLnBrk="0" hangingPunct="0"/>
            <a:r>
              <a:rPr lang="ru-RU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Сорбит E420, </a:t>
            </a:r>
            <a:r>
              <a:rPr lang="ru-RU" b="1" dirty="0" err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мальтит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E965, резиновая основа, загуститель E414, стабилизатор E422, натуральные, идентичные натуральным и искусственные </a:t>
            </a:r>
            <a:r>
              <a:rPr lang="ru-RU" b="1" dirty="0" err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ароматизаторы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маннит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E421, эмульгатор соевый лецитин, краситель E171, </a:t>
            </a:r>
            <a:r>
              <a:rPr lang="ru-RU" b="1" dirty="0" err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подсластители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аспартам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E951, </a:t>
            </a:r>
            <a:r>
              <a:rPr lang="ru-RU" b="1" dirty="0" err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ацесульфам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К E950, гидрокарбонат натрия E500ii, глазурь E903, антиоксидант E320.</a:t>
            </a:r>
            <a:endParaRPr lang="ru-RU" b="1" dirty="0">
              <a:solidFill>
                <a:srgbClr val="002060"/>
              </a:solidFill>
              <a:latin typeface="Calibri" pitchFamily="34" charset="0"/>
            </a:endParaRPr>
          </a:p>
          <a:p>
            <a:pPr algn="just" eaLnBrk="0" hangingPunct="0"/>
            <a:r>
              <a:rPr lang="ru-RU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Состав жевательной резинки </a:t>
            </a:r>
            <a:r>
              <a:rPr lang="ru-RU" b="1" dirty="0" err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Dirol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:</a:t>
            </a:r>
            <a:endParaRPr lang="ru-RU" b="1" dirty="0">
              <a:solidFill>
                <a:srgbClr val="002060"/>
              </a:solidFill>
              <a:latin typeface="Calibri" pitchFamily="34" charset="0"/>
            </a:endParaRPr>
          </a:p>
          <a:p>
            <a:pPr algn="just" eaLnBrk="0" hangingPunct="0"/>
            <a:r>
              <a:rPr lang="ru-RU" b="1" dirty="0" err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Изомальт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, сорбит, </a:t>
            </a:r>
            <a:r>
              <a:rPr lang="ru-RU" b="1" dirty="0" err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маннит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, ксилит, </a:t>
            </a:r>
            <a:r>
              <a:rPr lang="ru-RU" b="1" dirty="0" err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мальтитный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сироп, </a:t>
            </a:r>
            <a:r>
              <a:rPr lang="ru-RU" b="1" dirty="0" err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аспартам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ацесульфам-К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, резиновая основа, карбонат кальция 4%, </a:t>
            </a:r>
            <a:r>
              <a:rPr lang="ru-RU" b="1" dirty="0" err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ароматизаторы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натуральные: мята, ментол, идентичный натуральному ванилин, искусственный освежающий, загуститель E414, стабилизатор E422, </a:t>
            </a:r>
            <a:r>
              <a:rPr lang="ru-RU" b="1" dirty="0" err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гидрогенизированное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рапсовое масло, эмульгатор E322, краситель E171, </a:t>
            </a:r>
            <a:r>
              <a:rPr lang="ru-RU" b="1" dirty="0" err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глазирователь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E903, антиоксидант E321, </a:t>
            </a:r>
            <a:r>
              <a:rPr lang="ru-RU" b="1" dirty="0" err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текстуратор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E341.</a:t>
            </a:r>
            <a:endParaRPr lang="ru-RU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5" name="Рисунок 4" descr="0e15049d0b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765175"/>
            <a:ext cx="309721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1180835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565400"/>
            <a:ext cx="3097213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73abe20b5f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724400"/>
            <a:ext cx="3111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Негативное влияние жевательной резинки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1.Вызывает заболевания желудочно-кишечного тракта (гастриты, язвы желудка) - наиболее опасным является употребление жевательных резинок на голодный желудок. </a:t>
            </a:r>
            <a:b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2. Употребление сахаросодержащих жвачек – прямая дорога к заболеванию кариесом. </a:t>
            </a:r>
            <a:b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3. Надувные жевательные резинки нарушают прикус у детей. </a:t>
            </a:r>
            <a:b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4. На прилепленной жвачке несколько дней живут микробы больного, жевавшего её. 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77917"/>
            <a:ext cx="8686800" cy="558008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   </a:t>
            </a:r>
            <a:r>
              <a:rPr lang="ru-RU" sz="3000" b="1" i="1" dirty="0" smtClean="0">
                <a:solidFill>
                  <a:srgbClr val="002060"/>
                </a:solidFill>
                <a:latin typeface="Monotype Corsiva" pitchFamily="66" charset="0"/>
              </a:rPr>
              <a:t>5. Огромный процент поддельной жвачки на рынке могут содержать ингредиенты, способные вызвать местные и общие аллергические реакции. </a:t>
            </a:r>
            <a:br>
              <a:rPr lang="ru-RU" sz="3000" b="1" i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000" b="1" i="1" dirty="0" smtClean="0">
                <a:solidFill>
                  <a:srgbClr val="002060"/>
                </a:solidFill>
                <a:latin typeface="Monotype Corsiva" pitchFamily="66" charset="0"/>
              </a:rPr>
              <a:t>6. Из-за жвачки выпадают пломбы. </a:t>
            </a:r>
            <a:br>
              <a:rPr lang="ru-RU" sz="3000" b="1" i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000" b="1" i="1" dirty="0" smtClean="0">
                <a:solidFill>
                  <a:srgbClr val="002060"/>
                </a:solidFill>
                <a:latin typeface="Monotype Corsiva" pitchFamily="66" charset="0"/>
              </a:rPr>
              <a:t>7. Следует избегать заглатывания жвачки, поскольку она может накапливаться в толстом кишечнике и со временем приводит к его непроходимости.</a:t>
            </a:r>
            <a:br>
              <a:rPr lang="ru-RU" sz="3000" b="1" i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000" b="1" i="1" dirty="0" smtClean="0">
                <a:solidFill>
                  <a:srgbClr val="002060"/>
                </a:solidFill>
                <a:latin typeface="Monotype Corsiva" pitchFamily="66" charset="0"/>
              </a:rPr>
              <a:t>8. Вызывает привыкание. </a:t>
            </a:r>
            <a:br>
              <a:rPr lang="ru-RU" sz="3000" b="1" i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000" b="1" i="1" dirty="0" smtClean="0">
                <a:solidFill>
                  <a:srgbClr val="002060"/>
                </a:solidFill>
                <a:latin typeface="Monotype Corsiva" pitchFamily="66" charset="0"/>
              </a:rPr>
              <a:t>9. И самое главное, необходимо помнить: ни одна жевательная резинка не заменяет обязательную двухразовую чистку зубов щеткой.</a:t>
            </a:r>
            <a:endParaRPr lang="ru-RU" sz="30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85750" y="249238"/>
            <a:ext cx="8643938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80975" algn="just"/>
            <a:r>
              <a:rPr lang="ru-RU" b="1" i="1" dirty="0">
                <a:cs typeface="Times New Roman" pitchFamily="18" charset="0"/>
              </a:rPr>
              <a:t>        </a:t>
            </a:r>
          </a:p>
          <a:p>
            <a:pPr indent="180975" algn="just"/>
            <a:r>
              <a:rPr lang="ru-RU" b="1" i="1" dirty="0">
                <a:cs typeface="Times New Roman" pitchFamily="18" charset="0"/>
              </a:rPr>
              <a:t>     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Главный минус жевательной резинки – это ее состав. Жевательная резинка чаще всего состоит из продуктов, полученных через синтез химических, а не природных веществ.</a:t>
            </a:r>
          </a:p>
          <a:p>
            <a:pPr indent="180975" algn="just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975" algn="just" eaLnBrk="0" hangingPunct="0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Общий состав жевательной резинки:</a:t>
            </a:r>
          </a:p>
          <a:p>
            <a:pPr indent="180975" algn="just" eaLnBrk="0" hangingPunct="0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Латекс - основа жвачки. Полные исследования не проведены.   </a:t>
            </a:r>
          </a:p>
          <a:p>
            <a:pPr indent="180975" algn="just" eaLnBrk="0" hangingPunct="0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Ароматизаторы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натуральные и идентичные им. Не всегда безобидны, ведь часто получены химическим путем (синтезом)</a:t>
            </a:r>
          </a:p>
          <a:p>
            <a:pPr indent="180975" algn="just" eaLnBrk="0" hangingPunct="0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Красители. Е171, то это так называемые титановые белила. Этот краситель вызывает заболевания печени и почек. В жвачке «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Стиморол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- краситель E-131, опосредованно способствующий образованию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раковых клеток.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975" algn="just" eaLnBrk="0" hangingPunct="0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Подсластители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180975" algn="just" eaLnBrk="0" hangingPunct="0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·</a:t>
            </a:r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Сахар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Давно доказано: чем дольше его контакт с зубами, тем выше риск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кариеса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180975" algn="just" eaLnBrk="0" hangingPunct="0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·</a:t>
            </a:r>
            <a:r>
              <a:rPr lang="ru-RU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Ацесульфам-К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По своей структуре он сходен с сахарином и способствует развитию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опухолей,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 всяком случае, у лабораторных животных. Безопасная доза: 1 г в сутки. </a:t>
            </a:r>
          </a:p>
          <a:p>
            <a:pPr indent="180975" algn="just" eaLnBrk="0" hangingPunct="0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·</a:t>
            </a:r>
            <a:r>
              <a:rPr lang="ru-RU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Аспартам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 Вызывает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головную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боль, головокружение и тошноту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Безопасная доза: 3 г в сутки. </a:t>
            </a:r>
          </a:p>
          <a:p>
            <a:pPr indent="180975" algn="just" eaLnBrk="0" hangingPunct="0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·</a:t>
            </a:r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Сорбит и ксилит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Больше одной упаковки жвачки в день может дать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слабительный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эффект. Безопасная доза ксилита: 40 г в сутки.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1471602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Картошка фри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>6место</a:t>
            </a:r>
            <a:endParaRPr lang="ru-RU" sz="3200" b="1" i="1" u="sng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img2.minibanda.ru/Articles/e/8/e/cache/e8e421eb-0d29-4add-8a44-45c40680354b-w500-h50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143116"/>
            <a:ext cx="6192000" cy="44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714488"/>
            <a:ext cx="8686800" cy="565152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   	</a:t>
            </a: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Картофель фри жарится в кипящем масле многоразового использования и обогащается вредными для здоровья </a:t>
            </a:r>
            <a:r>
              <a:rPr lang="ru-RU" b="1" i="1" dirty="0" err="1" smtClean="0">
                <a:solidFill>
                  <a:srgbClr val="FF0000"/>
                </a:solidFill>
                <a:latin typeface="Monotype Corsiva" pitchFamily="66" charset="0"/>
              </a:rPr>
              <a:t>трансжирами</a:t>
            </a: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. </a:t>
            </a:r>
            <a:b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	Если  ребёнок слишком быстро набирает вес, а также часто простужается, возможно, причина в картошке фри.</a:t>
            </a:r>
            <a:endParaRPr lang="ru-RU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61461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err="1" smtClean="0">
                <a:solidFill>
                  <a:srgbClr val="FF0000"/>
                </a:solidFill>
              </a:rPr>
              <a:t>Шаурма</a:t>
            </a:r>
            <a:r>
              <a:rPr lang="ru-RU" sz="4000" b="1" i="1" dirty="0" smtClean="0">
                <a:solidFill>
                  <a:srgbClr val="FF0000"/>
                </a:solidFill>
              </a:rPr>
              <a:t>, беляши и компания</a:t>
            </a:r>
            <a:r>
              <a:rPr lang="ru-RU" sz="5400" b="1" i="1" u="sng" dirty="0" smtClean="0">
                <a:solidFill>
                  <a:srgbClr val="FF0000"/>
                </a:solidFill>
              </a:rPr>
              <a:t/>
            </a:r>
            <a:br>
              <a:rPr lang="ru-RU" sz="5400" b="1" i="1" u="sng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>5место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img2.minibanda.ru/Articles/a/0/d/cache/a0d16c40-949b-4467-8b45-3ea0cf4a9ae9-w500-h50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286124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06479"/>
            <a:ext cx="8686800" cy="565152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   	</a:t>
            </a: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Это место поделили продукты, которыми так хочется перекусить на улице: всевозможные горячие сэндвичи, хот-доги, </a:t>
            </a:r>
            <a:r>
              <a:rPr lang="ru-RU" b="1" i="1" dirty="0" err="1" smtClean="0">
                <a:solidFill>
                  <a:srgbClr val="FF0000"/>
                </a:solidFill>
                <a:latin typeface="Monotype Corsiva" pitchFamily="66" charset="0"/>
              </a:rPr>
              <a:t>биг</a:t>
            </a: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 маки, слойки. </a:t>
            </a:r>
            <a:b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	Мало того, что состав этих продуктов далеко не натуральный, так они ещё могут стать причиной серьёзного пищевого отравления, ведь неизвестно, что именно завернули в хот-дог на улице.</a:t>
            </a:r>
            <a:endParaRPr lang="ru-RU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857388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Мороженое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>4место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img2.minibanda.ru/Articles/9/c/b/cache/9cb30ef2-bcd7-47f3-96ef-26d81b9dc78b-w500-h5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214554"/>
            <a:ext cx="5940000" cy="43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142900"/>
            <a:ext cx="8686800" cy="1785926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Сладкая вата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1285860"/>
            <a:ext cx="5062542" cy="714380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место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http://img.minibanda.ru/Articles/4/7/a/cache/47a180ba-066c-4089-b384-749e67d3ed26-w500-h50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071678"/>
            <a:ext cx="7344000" cy="45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00857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		</a:t>
            </a: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«Как мороженое?» - спросите Вы. Мороженое - это же молоко, сливки, сливочное масло. Это же вкусно, полезно и сытно. Как бы ни так. </a:t>
            </a:r>
            <a:b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	Много ли Вы сегодня найдете в продаже сливочного лакомства? Прилавки пестрят нарядными этикетками мороженого с растительным жиром, которое, по правде говоря, и мороженым-то называться не должно. Но на жаре всё расхватают. А потом будут жаловаться на тошноту и тяжесть в желудке. Ещё бы. </a:t>
            </a:r>
            <a:b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	Разве это легко: залпом выпить стакан замороженного растительного масла?</a:t>
            </a:r>
            <a:endParaRPr lang="ru-RU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1685916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Чипсы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>3место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fakty_fakty_fakty_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285992"/>
            <a:ext cx="7496094" cy="428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686800" cy="57229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Чипсы и их младшие братья сухарики - это не безобидные картофель и ржаной хлеб, а красители, </a:t>
            </a:r>
            <a:r>
              <a:rPr lang="ru-RU" b="1" i="1" dirty="0" err="1" smtClean="0">
                <a:solidFill>
                  <a:srgbClr val="FF0000"/>
                </a:solidFill>
                <a:latin typeface="Monotype Corsiva" pitchFamily="66" charset="0"/>
              </a:rPr>
              <a:t>ароматизаторы</a:t>
            </a: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 и вкусовые добавки, придающие продукту заманчивый вкус шашлыка или деревенской сметаны.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800px-DSC0845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500438"/>
            <a:ext cx="3976690" cy="298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optovka24.kz/upload/20-08-2015/135442_2541445-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643314"/>
            <a:ext cx="2775581" cy="284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28596" y="642918"/>
            <a:ext cx="846457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Анализ </a:t>
            </a:r>
            <a:r>
              <a:rPr lang="ru-RU" sz="2400" b="1" dirty="0" err="1">
                <a:solidFill>
                  <a:srgbClr val="002060"/>
                </a:solidFill>
                <a:latin typeface="Monotype Corsiva" pitchFamily="66" charset="0"/>
              </a:rPr>
              <a:t>ингридиетнов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.		</a:t>
            </a:r>
          </a:p>
          <a:p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Чипсы </a:t>
            </a:r>
            <a:r>
              <a:rPr lang="ru-RU" sz="2400" b="1" dirty="0" err="1">
                <a:solidFill>
                  <a:srgbClr val="002060"/>
                </a:solidFill>
                <a:latin typeface="Monotype Corsiva" pitchFamily="66" charset="0"/>
              </a:rPr>
              <a:t>Lays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 со вкусом краба,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160г. Чипсы 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из натурального картофеля.</a:t>
            </a:r>
            <a:b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i="1" u="sng" dirty="0">
                <a:solidFill>
                  <a:srgbClr val="002060"/>
                </a:solidFill>
                <a:latin typeface="Monotype Corsiva" pitchFamily="66" charset="0"/>
              </a:rPr>
              <a:t>Состав: </a:t>
            </a:r>
            <a:endParaRPr lang="ru-RU" sz="2400" b="1" i="1" u="sng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картофель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, растительное масло, идентичный натуральному;</a:t>
            </a:r>
            <a:b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b="1" dirty="0" err="1">
                <a:solidFill>
                  <a:srgbClr val="002060"/>
                </a:solidFill>
                <a:latin typeface="Monotype Corsiva" pitchFamily="66" charset="0"/>
              </a:rPr>
              <a:t>ароматизатор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 (натуральные и идентичные натуральным); </a:t>
            </a:r>
            <a:r>
              <a:rPr lang="ru-RU" sz="2400" b="1" dirty="0" err="1">
                <a:solidFill>
                  <a:srgbClr val="002060"/>
                </a:solidFill>
                <a:latin typeface="Monotype Corsiva" pitchFamily="66" charset="0"/>
              </a:rPr>
              <a:t>вкусоароматические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 вещества (содержит яичный порошок, рыбный порошок, рыбий жир, сухое молоко, порошок молочной сыворотки); </a:t>
            </a:r>
          </a:p>
          <a:p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сахар;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усилитель 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вкуса и аромата (</a:t>
            </a:r>
            <a:r>
              <a:rPr lang="ru-RU" sz="2400" b="1" dirty="0" err="1">
                <a:solidFill>
                  <a:srgbClr val="002060"/>
                </a:solidFill>
                <a:latin typeface="Monotype Corsiva" pitchFamily="66" charset="0"/>
              </a:rPr>
              <a:t>глутамат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 натрия, </a:t>
            </a:r>
            <a:r>
              <a:rPr lang="ru-RU" sz="2400" b="1" dirty="0" err="1">
                <a:solidFill>
                  <a:srgbClr val="002060"/>
                </a:solidFill>
                <a:latin typeface="Monotype Corsiva" pitchFamily="66" charset="0"/>
              </a:rPr>
              <a:t>гуанилат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 натрия, </a:t>
            </a:r>
            <a:r>
              <a:rPr lang="ru-RU" sz="2400" b="1" dirty="0" err="1">
                <a:solidFill>
                  <a:srgbClr val="002060"/>
                </a:solidFill>
                <a:latin typeface="Monotype Corsiva" pitchFamily="66" charset="0"/>
              </a:rPr>
              <a:t>инозиат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 натрия);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подсластитель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(</a:t>
            </a:r>
            <a:r>
              <a:rPr lang="ru-RU" sz="2400" b="1" dirty="0" err="1">
                <a:solidFill>
                  <a:srgbClr val="002060"/>
                </a:solidFill>
                <a:latin typeface="Monotype Corsiva" pitchFamily="66" charset="0"/>
              </a:rPr>
              <a:t>аспартам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), соль.</a:t>
            </a:r>
          </a:p>
        </p:txBody>
      </p:sp>
      <p:pic>
        <p:nvPicPr>
          <p:cNvPr id="3" name="Рисунок 2" descr="f_4c9402a7757a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286256"/>
            <a:ext cx="4284662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85850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Газировка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>2место</a:t>
            </a:r>
            <a:endParaRPr lang="ru-RU" sz="3200" b="1" i="1" u="sng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Картинка 24 из 118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071678"/>
            <a:ext cx="5832000" cy="44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686800" cy="565152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		</a:t>
            </a:r>
            <a:r>
              <a:rPr lang="ru-RU" sz="2800" b="1" i="1" dirty="0" smtClean="0">
                <a:solidFill>
                  <a:srgbClr val="FF0000"/>
                </a:solidFill>
                <a:latin typeface="Monotype Corsiva" pitchFamily="66" charset="0"/>
              </a:rPr>
              <a:t>Кока-кола, Фанта, а также Буратино, Тархун и </a:t>
            </a:r>
            <a:r>
              <a:rPr lang="ru-RU" sz="2800" b="1" i="1" dirty="0" err="1" smtClean="0">
                <a:solidFill>
                  <a:srgbClr val="FF0000"/>
                </a:solidFill>
                <a:latin typeface="Monotype Corsiva" pitchFamily="66" charset="0"/>
              </a:rPr>
              <a:t>прочие...Уж</a:t>
            </a:r>
            <a:r>
              <a:rPr lang="ru-RU" sz="2800" b="1" i="1" dirty="0" smtClean="0">
                <a:solidFill>
                  <a:srgbClr val="FF0000"/>
                </a:solidFill>
                <a:latin typeface="Monotype Corsiva" pitchFamily="66" charset="0"/>
              </a:rPr>
              <a:t> что только про них не рассказывали: и накипь с чайников они очищают, и капроновые колготки в них растворяются. </a:t>
            </a:r>
            <a:br>
              <a:rPr lang="ru-RU" sz="2800" b="1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Monotype Corsiva" pitchFamily="66" charset="0"/>
              </a:rPr>
              <a:t>Повышенная сладость таких напитков не утоляет, а стимулирует жажду, а значит, покупку ещё одной вредной бутылочки. Вы толстеете? Неудивительно, ведь в одной бутылке содержится несколько десятков кусков сахара! Кроме того, газировка вымывает кальций из организма, мешая формироваться костной системе ребёнка. </a:t>
            </a:r>
            <a:br>
              <a:rPr lang="ru-RU" sz="2800" b="1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b="1" i="1" dirty="0" err="1" smtClean="0">
                <a:solidFill>
                  <a:srgbClr val="FF0000"/>
                </a:solidFill>
                <a:latin typeface="Monotype Corsiva" pitchFamily="66" charset="0"/>
              </a:rPr>
              <a:t>Сильногазированные</a:t>
            </a:r>
            <a:r>
              <a:rPr lang="ru-RU" sz="2800" b="1" i="1" dirty="0" smtClean="0">
                <a:solidFill>
                  <a:srgbClr val="FF0000"/>
                </a:solidFill>
                <a:latin typeface="Monotype Corsiva" pitchFamily="66" charset="0"/>
              </a:rPr>
              <a:t> напитки также вызывают отрыжку, которая становится причиной гастрита и эзофагита. Вам налить ещё стаканчик?</a:t>
            </a:r>
            <a:endParaRPr lang="ru-RU" sz="28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686800" cy="1685916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Йогурты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>1место</a:t>
            </a:r>
            <a:endParaRPr lang="ru-RU" sz="3200" b="1" i="1" u="sng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img2.minibanda.ru/Articles/f/8/c/cache/f8c35b54-3baf-44f1-a95b-85bd202e2d7a-w500-h5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285992"/>
            <a:ext cx="6048000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43720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		Если о том, что чипсы и газировка - это вредно, знают все, то вот всякие творожки с наполнителями, йогурты и прочие «молочные» вкусности в стаканчиках обычно вне подозрения. </a:t>
            </a:r>
            <a:b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	А ведь в состав таких продуктов входят многочисленные Е-добавки: Е120 (может вызывать астму, крапивницу и лихорадку), E1422, Е1412 -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itchFamily="66" charset="0"/>
              </a:rPr>
              <a:t>генно-модифицированные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крахмалы.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		Популярный разрекламированный детский йогурт может стать сильнейшим аллергеном. Так что если вам захотелось молочного, внимательно изучите информацию на этикетке продукта, а лучше приготовьте домашний йогурт или творожок.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Информация для размышления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soaringhawk.name/wp-content/uploads/2010/01/20100110_tablica_vrednyh_piwevyh_dobavok_v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928670"/>
            <a:ext cx="728664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oaringhawk.name/wp-content/uploads/2010/01/20100110_uslovnye_oboznachenija_vrednyh_vozdejstvij_dobavok-450x8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5786454"/>
            <a:ext cx="428628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Диаграмма 1"/>
          <p:cNvGraphicFramePr>
            <a:graphicFrameLocks/>
          </p:cNvGraphicFramePr>
          <p:nvPr/>
        </p:nvGraphicFramePr>
        <p:xfrm>
          <a:off x="0" y="1000109"/>
          <a:ext cx="5143472" cy="3857651"/>
        </p:xfrm>
        <a:graphic>
          <a:graphicData uri="http://schemas.openxmlformats.org/presentationml/2006/ole">
            <p:oleObj spid="_x0000_s1026" r:id="rId3" imgW="4785775" imgH="3072650" progId="Excel.Sheet.8">
              <p:embed/>
            </p:oleObj>
          </a:graphicData>
        </a:graphic>
      </p:graphicFrame>
      <p:graphicFrame>
        <p:nvGraphicFramePr>
          <p:cNvPr id="6147" name="Диаграмма 3"/>
          <p:cNvGraphicFramePr>
            <a:graphicFrameLocks/>
          </p:cNvGraphicFramePr>
          <p:nvPr/>
        </p:nvGraphicFramePr>
        <p:xfrm>
          <a:off x="4714876" y="2214530"/>
          <a:ext cx="4286248" cy="4643470"/>
        </p:xfrm>
        <a:graphic>
          <a:graphicData uri="http://schemas.openxmlformats.org/presentationml/2006/ole">
            <p:oleObj spid="_x0000_s1027" r:id="rId4" imgW="5121084" imgH="3316511" progId="Excel.Sheet.8">
              <p:embed/>
            </p:oleObj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285720" y="0"/>
            <a:ext cx="8686800" cy="16859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Опрос подростков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i="1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12-14 лет</a:t>
            </a:r>
            <a:endParaRPr kumimoji="0" lang="ru-RU" sz="3200" b="1" i="1" u="sng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8686800" cy="5580083"/>
          </a:xfrm>
        </p:spPr>
        <p:txBody>
          <a:bodyPr>
            <a:normAutofit/>
          </a:bodyPr>
          <a:lstStyle/>
          <a:p>
            <a:pPr lvl="1" algn="just"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Monotype Corsiva" pitchFamily="66" charset="0"/>
              </a:rPr>
              <a:t>			</a:t>
            </a: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Почетное и самое «безопасное» место получает сладкая вата. Вкус тающей на языке ваты - это вкус нашего детства. Ни один поход в цирк или парк не обходился без этого сахарного лакомства. Помните, как в барабане крутились сахарные нити, которые добрая продавщица накручивала на палочку и вручала счастливцу огромный </a:t>
            </a:r>
            <a:r>
              <a:rPr lang="ru-RU" b="1" i="1" dirty="0" err="1" smtClean="0">
                <a:solidFill>
                  <a:srgbClr val="FF0000"/>
                </a:solidFill>
                <a:latin typeface="Monotype Corsiva" pitchFamily="66" charset="0"/>
              </a:rPr>
              <a:t>розовый</a:t>
            </a: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 или </a:t>
            </a:r>
            <a:r>
              <a:rPr lang="ru-RU" b="1" i="1" dirty="0" err="1" smtClean="0">
                <a:solidFill>
                  <a:srgbClr val="FF0000"/>
                </a:solidFill>
                <a:latin typeface="Monotype Corsiva" pitchFamily="66" charset="0"/>
              </a:rPr>
              <a:t>голубой</a:t>
            </a: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 шар?</a:t>
            </a:r>
            <a:b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		А на самом деле, волшебная и воздушная сахарная вата - это смесь сахарного сиропа и красителей. Так что если и есть сладкую вату, то только по чуть-чуть, чтобы вспомнить вкус детства.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285728"/>
            <a:ext cx="5902065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Рекомендации для подростков:</a:t>
            </a:r>
            <a:endParaRPr lang="ru-RU" sz="32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57158" y="928670"/>
            <a:ext cx="864396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Чтобы </a:t>
            </a:r>
            <a:r>
              <a:rPr lang="ru-RU" sz="2200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обеспечить организм </a:t>
            </a: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всеми </a:t>
            </a:r>
            <a:r>
              <a:rPr lang="ru-RU" sz="2200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необходимыми питательными веществами и не нанести вред хрупкому детскому здоровью, нужно помнить, что </a:t>
            </a: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полезнее </a:t>
            </a:r>
            <a:r>
              <a:rPr lang="ru-RU" sz="2200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вареная, запеченная или приготовленная на пару пища. Чем меньше в рационе будет жареного – тем лучше. Следует готовить блюда из натуральных, качественных продуктов, без разных консервантов, </a:t>
            </a:r>
            <a:r>
              <a:rPr lang="ru-RU" sz="2200" b="1" dirty="0" err="1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подсластителей</a:t>
            </a:r>
            <a:r>
              <a:rPr lang="ru-RU" sz="2200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и усилителей вкуса.</a:t>
            </a:r>
            <a:r>
              <a:rPr lang="ru-RU" sz="22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</a:p>
        </p:txBody>
      </p:sp>
      <p:pic>
        <p:nvPicPr>
          <p:cNvPr id="4" name="Рисунок 3" descr="Die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786061"/>
            <a:ext cx="2714626" cy="407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55317284_realfoodsupplement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071810"/>
            <a:ext cx="3898900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28596" y="428604"/>
            <a:ext cx="828675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   Полезно </a:t>
            </a:r>
            <a:r>
              <a:rPr lang="ru-RU" sz="2200" b="1" dirty="0">
                <a:solidFill>
                  <a:srgbClr val="002060"/>
                </a:solidFill>
                <a:latin typeface="Monotype Corsiva" pitchFamily="66" charset="0"/>
              </a:rPr>
              <a:t>есть каши с фруктами, а не с сахаром.</a:t>
            </a:r>
          </a:p>
          <a:p>
            <a:pPr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   Капля </a:t>
            </a:r>
            <a:r>
              <a:rPr lang="ru-RU" sz="2200" b="1" dirty="0">
                <a:solidFill>
                  <a:srgbClr val="002060"/>
                </a:solidFill>
                <a:latin typeface="Monotype Corsiva" pitchFamily="66" charset="0"/>
              </a:rPr>
              <a:t>меда, если у ребенка нет на него аллергии, в сочетании с фруктами </a:t>
            </a: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</a:p>
          <a:p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     сделает </a:t>
            </a:r>
            <a:r>
              <a:rPr lang="ru-RU" sz="2200" b="1" dirty="0">
                <a:solidFill>
                  <a:srgbClr val="002060"/>
                </a:solidFill>
                <a:latin typeface="Monotype Corsiva" pitchFamily="66" charset="0"/>
              </a:rPr>
              <a:t>любое блюдо очень аппетитным. 	</a:t>
            </a:r>
            <a:endParaRPr lang="ru-RU" sz="22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   Чтобы </a:t>
            </a:r>
            <a:r>
              <a:rPr lang="ru-RU" sz="2200" b="1" dirty="0">
                <a:solidFill>
                  <a:srgbClr val="002060"/>
                </a:solidFill>
                <a:latin typeface="Monotype Corsiva" pitchFamily="66" charset="0"/>
              </a:rPr>
              <a:t>как можно дольше сохранить </a:t>
            </a: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свое здоровье, </a:t>
            </a:r>
            <a:r>
              <a:rPr lang="ru-RU" sz="2200" b="1" dirty="0">
                <a:solidFill>
                  <a:srgbClr val="002060"/>
                </a:solidFill>
                <a:latin typeface="Monotype Corsiva" pitchFamily="66" charset="0"/>
              </a:rPr>
              <a:t>необходимо заменить </a:t>
            </a: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</a:p>
          <a:p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     вредные </a:t>
            </a:r>
            <a:r>
              <a:rPr lang="ru-RU" sz="2200" b="1" dirty="0">
                <a:solidFill>
                  <a:srgbClr val="002060"/>
                </a:solidFill>
                <a:latin typeface="Monotype Corsiva" pitchFamily="66" charset="0"/>
              </a:rPr>
              <a:t>вкусности в его рационе на </a:t>
            </a:r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полезную пищу. </a:t>
            </a:r>
            <a:endParaRPr lang="ru-RU" sz="2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83208_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500306"/>
            <a:ext cx="287972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nutrition_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500306"/>
            <a:ext cx="46101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2d4470da33c125a7a20594829f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2000264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err="1" smtClean="0">
                <a:solidFill>
                  <a:srgbClr val="FF0000"/>
                </a:solidFill>
              </a:rPr>
              <a:t>Поп-корн</a:t>
            </a:r>
            <a:r>
              <a:rPr lang="ru-RU" sz="5400" b="1" i="1" u="sng" dirty="0" smtClean="0">
                <a:solidFill>
                  <a:srgbClr val="FF0000"/>
                </a:solidFill>
              </a:rPr>
              <a:t/>
            </a:r>
            <a:br>
              <a:rPr lang="ru-RU" sz="5400" b="1" i="1" u="sng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>9</a:t>
            </a:r>
            <a:r>
              <a:rPr lang="ru-RU" sz="3200" b="1" dirty="0" smtClean="0">
                <a:solidFill>
                  <a:srgbClr val="C00000"/>
                </a:solidFill>
              </a:rPr>
              <a:t>место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http://img2.minibanda.ru/Articles/f/8/c/cache/f8cb1713-e6a0-470a-a0f6-47bcd93e78c1-w500-h50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857364"/>
            <a:ext cx="6332066" cy="464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115296" cy="464347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Monotype Corsiva" pitchFamily="66" charset="0"/>
              </a:rPr>
              <a:t>              </a:t>
            </a:r>
            <a:r>
              <a:rPr lang="ru-RU" sz="3000" b="1" i="1" dirty="0" smtClean="0">
                <a:solidFill>
                  <a:srgbClr val="FF0000"/>
                </a:solidFill>
                <a:latin typeface="Monotype Corsiva" pitchFamily="66" charset="0"/>
              </a:rPr>
              <a:t>Это не просто «воздушная кукуруза», как стремятся заверить нас производители, а продукт с высоким содержанием </a:t>
            </a:r>
            <a:r>
              <a:rPr lang="ru-RU" sz="3000" b="1" i="1" dirty="0" err="1" smtClean="0">
                <a:solidFill>
                  <a:srgbClr val="FF0000"/>
                </a:solidFill>
                <a:latin typeface="Monotype Corsiva" pitchFamily="66" charset="0"/>
              </a:rPr>
              <a:t>трансгенных</a:t>
            </a:r>
            <a:r>
              <a:rPr lang="ru-RU" sz="3000" b="1" i="1" dirty="0" smtClean="0">
                <a:solidFill>
                  <a:srgbClr val="FF0000"/>
                </a:solidFill>
                <a:latin typeface="Monotype Corsiva" pitchFamily="66" charset="0"/>
              </a:rPr>
              <a:t> жиров и соли. </a:t>
            </a:r>
            <a:br>
              <a:rPr lang="ru-RU" sz="3000" b="1" i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000" b="1" i="1" dirty="0" smtClean="0">
                <a:solidFill>
                  <a:srgbClr val="FF0000"/>
                </a:solidFill>
                <a:latin typeface="Monotype Corsiva" pitchFamily="66" charset="0"/>
              </a:rPr>
              <a:t>         Опасно не только хрустеть такой кукурузой, но и вдыхать пары </a:t>
            </a:r>
            <a:r>
              <a:rPr lang="ru-RU" sz="3000" b="1" i="1" dirty="0" err="1" smtClean="0">
                <a:solidFill>
                  <a:srgbClr val="FF0000"/>
                </a:solidFill>
                <a:latin typeface="Monotype Corsiva" pitchFamily="66" charset="0"/>
              </a:rPr>
              <a:t>ароматизаторов</a:t>
            </a:r>
            <a:r>
              <a:rPr lang="ru-RU" sz="3000" b="1" i="1" dirty="0" smtClean="0">
                <a:solidFill>
                  <a:srgbClr val="FF0000"/>
                </a:solidFill>
                <a:latin typeface="Monotype Corsiva" pitchFamily="66" charset="0"/>
              </a:rPr>
              <a:t>, использующихся при её приготовлении попкорна - они вызывают заболевания легких</a:t>
            </a:r>
            <a:endParaRPr lang="ru-RU" sz="30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1543040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«Химические» конфеты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>8 место</a:t>
            </a:r>
            <a:endParaRPr lang="ru-RU" sz="3200" b="1" i="1" u="sng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img.minibanda.ru/Articles/5/3/0/cache/530df0fa-5847-41ae-9d22-604d4ef27f3d-w500-h50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000240"/>
            <a:ext cx="608400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8829644" cy="5722959"/>
          </a:xfrm>
        </p:spPr>
        <p:txBody>
          <a:bodyPr>
            <a:noAutofit/>
          </a:bodyPr>
          <a:lstStyle/>
          <a:p>
            <a:pPr lvl="1" algn="just"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Monotype Corsiva" pitchFamily="66" charset="0"/>
              </a:rPr>
              <a:t>			</a:t>
            </a: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Леденцы на палочке, жевательный мармелад, конфетки-шипучки и пр. Фруктовый или шоколадный вкус таких конфет достигается путем смешения сахара (а чаще - его дешевого и ядовитого заменителя - </a:t>
            </a:r>
            <a:r>
              <a:rPr lang="ru-RU" b="1" i="1" dirty="0" err="1" smtClean="0">
                <a:solidFill>
                  <a:srgbClr val="FF0000"/>
                </a:solidFill>
                <a:latin typeface="Monotype Corsiva" pitchFamily="66" charset="0"/>
              </a:rPr>
              <a:t>аспартама</a:t>
            </a: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), желатина, воска, пищевых кислот, красителей, </a:t>
            </a:r>
            <a:r>
              <a:rPr lang="ru-RU" b="1" i="1" dirty="0" err="1" smtClean="0">
                <a:solidFill>
                  <a:srgbClr val="FF0000"/>
                </a:solidFill>
                <a:latin typeface="Monotype Corsiva" pitchFamily="66" charset="0"/>
              </a:rPr>
              <a:t>ароматизаторов</a:t>
            </a: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 и </a:t>
            </a:r>
            <a:r>
              <a:rPr lang="ru-RU" b="1" i="1" dirty="0" err="1" smtClean="0">
                <a:solidFill>
                  <a:srgbClr val="FF0000"/>
                </a:solidFill>
                <a:latin typeface="Monotype Corsiva" pitchFamily="66" charset="0"/>
              </a:rPr>
              <a:t>трансжиров</a:t>
            </a: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. </a:t>
            </a:r>
          </a:p>
          <a:p>
            <a:pPr lvl="1" algn="just">
              <a:buNone/>
            </a:pP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			Поэтому лишний вес, кариес и гастрит - частые спутники любителей таких конфет.</a:t>
            </a:r>
            <a:endParaRPr lang="ru-RU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0_a212_54f42968_XL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500570"/>
            <a:ext cx="2927340" cy="22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l_430xN.8488452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232264"/>
            <a:ext cx="2649367" cy="262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14282" y="642918"/>
            <a:ext cx="8102600" cy="566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			</a:t>
            </a:r>
            <a:r>
              <a:rPr lang="ru-RU" sz="2000" b="1" dirty="0" err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Chupa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Chups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XXL</a:t>
            </a:r>
            <a:endParaRPr lang="ru-RU" sz="2000" dirty="0">
              <a:solidFill>
                <a:srgbClr val="002060"/>
              </a:solidFill>
              <a:latin typeface="Calibri" pitchFamily="34" charset="0"/>
            </a:endParaRPr>
          </a:p>
          <a:p>
            <a:pPr eaLnBrk="0" hangingPunct="0"/>
            <a:r>
              <a:rPr lang="ru-RU" b="1" i="1" u="sng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Состав:</a:t>
            </a:r>
          </a:p>
          <a:p>
            <a:pPr eaLnBrk="0" hangingPunct="0">
              <a:buFont typeface="Arial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сахар</a:t>
            </a:r>
          </a:p>
          <a:p>
            <a:pPr eaLnBrk="0" hangingPunct="0">
              <a:buFont typeface="Arial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патока</a:t>
            </a:r>
          </a:p>
          <a:p>
            <a:pPr eaLnBrk="0" hangingPunct="0">
              <a:buFont typeface="Arial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основа жевательной резинки</a:t>
            </a:r>
          </a:p>
          <a:p>
            <a:pPr eaLnBrk="0" hangingPunct="0">
              <a:buFont typeface="Arial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лимонная кислота (регулятор кислотности)</a:t>
            </a:r>
          </a:p>
          <a:p>
            <a:pPr eaLnBrk="0" hangingPunct="0">
              <a:buFont typeface="Arial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усилитель вкуса (получают из цитрусовых или кукурузы, часто содержит </a:t>
            </a:r>
            <a:r>
              <a:rPr lang="ru-RU" b="1" dirty="0" err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глутамат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натрия; может быть ГМ; еще называют </a:t>
            </a:r>
            <a:r>
              <a:rPr lang="ru-RU" b="1" dirty="0" err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цитриновой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кислотой) – </a:t>
            </a:r>
            <a:r>
              <a:rPr lang="ru-RU" b="1" i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может оказывать вредное воздействие на тех, кто реагирует на </a:t>
            </a:r>
            <a:r>
              <a:rPr lang="ru-RU" b="1" i="1" dirty="0" err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глутамат</a:t>
            </a:r>
            <a:r>
              <a:rPr lang="ru-RU" b="1" i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натрия; может обострять герпес; </a:t>
            </a:r>
            <a:endParaRPr lang="ru-RU" b="1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натуральные и идентичные натуральным </a:t>
            </a:r>
            <a:r>
              <a:rPr lang="ru-RU" b="1" dirty="0" err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ароматизаторы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</a:t>
            </a:r>
          </a:p>
          <a:p>
            <a:pPr eaLnBrk="0" hangingPunct="0">
              <a:buFont typeface="Arial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Е162 Свекольный красный; </a:t>
            </a:r>
            <a:r>
              <a:rPr lang="ru-RU" b="1" dirty="0" err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бетанин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(краситель; получают из свеклы) – </a:t>
            </a:r>
            <a:r>
              <a:rPr lang="ru-RU" b="1" i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содержит нитраты, поэтому не рекомендуется детям</a:t>
            </a:r>
          </a:p>
          <a:p>
            <a:pPr eaLnBrk="0" hangingPunct="0">
              <a:buFont typeface="Arial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Е160с Экстракт паприки; </a:t>
            </a:r>
            <a:r>
              <a:rPr lang="ru-RU" b="1" dirty="0" err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капсантин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капсорубин</a:t>
            </a:r>
            <a:r>
              <a:rPr lang="ru-RU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(краситель; от оранжевого до красного; получают из перца, запрещен в Австралии)</a:t>
            </a:r>
          </a:p>
          <a:p>
            <a:pPr eaLnBrk="0" hangingPunct="0">
              <a:buFont typeface="Arial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 Е422 Глицерин (увлажнитель, растворитель; синтетический; побочный продукт производства мыла, может быть животного происхождения) –</a:t>
            </a:r>
            <a:r>
              <a:rPr lang="ru-RU" b="1" i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может вызывает головную боль и спутанное сознание; может оказывать вредное воздействие на желудок, сердце, репродуктивную функцию, уровень сахара в крови</a:t>
            </a:r>
            <a:endParaRPr lang="ru-RU" b="1" i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5" name="Рисунок 4" descr="0a1b5813899002e0ccf5af42bbb2494e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188913"/>
            <a:ext cx="23812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1900230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Жевательная резинка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000" b="1" i="1" dirty="0" smtClean="0">
                <a:solidFill>
                  <a:srgbClr val="C00000"/>
                </a:solidFill>
              </a:rPr>
              <a:t>7место</a:t>
            </a:r>
            <a:endParaRPr lang="ru-RU" sz="3000" b="1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img2.minibanda.ru/Articles/b/4/4/cache/b44e1c04-916f-408d-a0fe-47e4a1c34efa-w500-h50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3116"/>
            <a:ext cx="6156000" cy="45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134</TotalTime>
  <Words>286</Words>
  <Application>Microsoft Office PowerPoint</Application>
  <PresentationFormat>Экран (4:3)</PresentationFormat>
  <Paragraphs>70</Paragraphs>
  <Slides>32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Трек</vt:lpstr>
      <vt:lpstr>Лист Microsoft Office Excel 97-2003</vt:lpstr>
      <vt:lpstr>10 самых вкусных вредностей </vt:lpstr>
      <vt:lpstr>Сладкая вата</vt:lpstr>
      <vt:lpstr>Слайд 3</vt:lpstr>
      <vt:lpstr>Поп-корн 9место</vt:lpstr>
      <vt:lpstr>Слайд 5</vt:lpstr>
      <vt:lpstr>«Химические» конфеты 8 место</vt:lpstr>
      <vt:lpstr>Слайд 7</vt:lpstr>
      <vt:lpstr>Слайд 8</vt:lpstr>
      <vt:lpstr>Жевательная резинка 7место</vt:lpstr>
      <vt:lpstr>Слайд 10</vt:lpstr>
      <vt:lpstr>Слайд 11</vt:lpstr>
      <vt:lpstr>Негативное влияние жевательной резинки</vt:lpstr>
      <vt:lpstr>Слайд 13</vt:lpstr>
      <vt:lpstr>Слайд 14</vt:lpstr>
      <vt:lpstr>Картошка фри 6место</vt:lpstr>
      <vt:lpstr>Слайд 16</vt:lpstr>
      <vt:lpstr>Шаурма, беляши и компания 5место</vt:lpstr>
      <vt:lpstr>Слайд 18</vt:lpstr>
      <vt:lpstr>Мороженое 4место</vt:lpstr>
      <vt:lpstr>Слайд 20</vt:lpstr>
      <vt:lpstr>Чипсы 3место</vt:lpstr>
      <vt:lpstr>Слайд 22</vt:lpstr>
      <vt:lpstr>Слайд 23</vt:lpstr>
      <vt:lpstr>Газировка 2место</vt:lpstr>
      <vt:lpstr>Слайд 25</vt:lpstr>
      <vt:lpstr>Йогурты 1место</vt:lpstr>
      <vt:lpstr>Слайд 27</vt:lpstr>
      <vt:lpstr>Информация для размышления</vt:lpstr>
      <vt:lpstr>Слайд 29</vt:lpstr>
      <vt:lpstr>Слайд 30</vt:lpstr>
      <vt:lpstr>Слайд 31</vt:lpstr>
      <vt:lpstr>Слайд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Основа жвачки - резиновая субстанция из синтетических полимеров, к которым могут добавлять смолы хвойных деревьев или сок дерева саподилла. В жвачке можно найти подсластители, ароматизаторы, красители, консерванты, загустители, стабилизаторы, глазирователи.</dc:title>
  <dc:creator>1</dc:creator>
  <cp:lastModifiedBy>TITAN</cp:lastModifiedBy>
  <cp:revision>15</cp:revision>
  <dcterms:created xsi:type="dcterms:W3CDTF">2011-10-04T05:13:11Z</dcterms:created>
  <dcterms:modified xsi:type="dcterms:W3CDTF">2015-12-23T20:48:33Z</dcterms:modified>
</cp:coreProperties>
</file>